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48" r:id="rId2"/>
    <p:sldMasterId id="2147483760" r:id="rId3"/>
    <p:sldMasterId id="2147483772" r:id="rId4"/>
  </p:sldMasterIdLst>
  <p:notesMasterIdLst>
    <p:notesMasterId r:id="rId53"/>
  </p:notesMasterIdLst>
  <p:sldIdLst>
    <p:sldId id="260" r:id="rId5"/>
    <p:sldId id="410" r:id="rId6"/>
    <p:sldId id="340" r:id="rId7"/>
    <p:sldId id="354" r:id="rId8"/>
    <p:sldId id="355" r:id="rId9"/>
    <p:sldId id="356" r:id="rId10"/>
    <p:sldId id="342" r:id="rId11"/>
    <p:sldId id="343" r:id="rId12"/>
    <p:sldId id="344" r:id="rId13"/>
    <p:sldId id="345" r:id="rId14"/>
    <p:sldId id="346" r:id="rId15"/>
    <p:sldId id="341" r:id="rId16"/>
    <p:sldId id="353" r:id="rId17"/>
    <p:sldId id="357" r:id="rId18"/>
    <p:sldId id="358" r:id="rId19"/>
    <p:sldId id="359" r:id="rId20"/>
    <p:sldId id="351" r:id="rId21"/>
    <p:sldId id="348" r:id="rId22"/>
    <p:sldId id="349" r:id="rId23"/>
    <p:sldId id="352" r:id="rId24"/>
    <p:sldId id="350" r:id="rId25"/>
    <p:sldId id="366" r:id="rId26"/>
    <p:sldId id="365" r:id="rId27"/>
    <p:sldId id="369" r:id="rId28"/>
    <p:sldId id="370" r:id="rId29"/>
    <p:sldId id="384" r:id="rId30"/>
    <p:sldId id="385" r:id="rId31"/>
    <p:sldId id="386" r:id="rId32"/>
    <p:sldId id="395" r:id="rId33"/>
    <p:sldId id="390" r:id="rId34"/>
    <p:sldId id="399" r:id="rId35"/>
    <p:sldId id="387" r:id="rId36"/>
    <p:sldId id="388" r:id="rId37"/>
    <p:sldId id="391" r:id="rId38"/>
    <p:sldId id="396" r:id="rId39"/>
    <p:sldId id="402" r:id="rId40"/>
    <p:sldId id="400" r:id="rId41"/>
    <p:sldId id="392" r:id="rId42"/>
    <p:sldId id="393" r:id="rId43"/>
    <p:sldId id="403" r:id="rId44"/>
    <p:sldId id="401" r:id="rId45"/>
    <p:sldId id="397" r:id="rId46"/>
    <p:sldId id="398" r:id="rId47"/>
    <p:sldId id="408" r:id="rId48"/>
    <p:sldId id="409" r:id="rId49"/>
    <p:sldId id="380" r:id="rId50"/>
    <p:sldId id="381" r:id="rId51"/>
    <p:sldId id="4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7B6C6-D22C-44D6-9CEC-6E369A89EE43}"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70E80-8728-492C-84F6-6DFB514D364C}" type="slidenum">
              <a:rPr lang="en-US" smtClean="0"/>
              <a:t>‹#›</a:t>
            </a:fld>
            <a:endParaRPr lang="en-US"/>
          </a:p>
        </p:txBody>
      </p:sp>
    </p:spTree>
    <p:extLst>
      <p:ext uri="{BB962C8B-B14F-4D97-AF65-F5344CB8AC3E}">
        <p14:creationId xmlns:p14="http://schemas.microsoft.com/office/powerpoint/2010/main" val="3920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4E846D0-9EF6-4D97-AF9E-743B8938D2BD}" type="slidenum">
              <a:rPr lang="fa-IR" altLang="en-US" sz="1200">
                <a:solidFill>
                  <a:prstClr val="black"/>
                </a:solidFill>
                <a:latin typeface="Arial" panose="020B0604020202020204" pitchFamily="34" charset="0"/>
              </a:rPr>
              <a:pPr eaLnBrk="1" hangingPunct="1"/>
              <a:t>1</a:t>
            </a:fld>
            <a:endParaRPr lang="fa-IR"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29345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26B6F3-278E-45B8-B847-F2D27FA3E9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721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FDC4F6-6A5C-4B52-BE86-20BD99998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949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FDFA9A-1E4A-4381-A343-52B6C5F5BC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16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51575"/>
            <a:ext cx="2844800" cy="47625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8D7CCF5D-2B02-45B9-B325-0FF2C707B2C9}" type="slidenum">
              <a:rPr lang="en-US" altLang="en-US">
                <a:solidFill>
                  <a:srgbClr val="000000"/>
                </a:solidFill>
              </a:rPr>
              <a:pPr/>
              <a:t>‹#›</a:t>
            </a:fld>
            <a:endParaRPr lang="en-US" altLang="en-US">
              <a:solidFill>
                <a:srgbClr val="000000"/>
              </a:solidFill>
            </a:endParaRPr>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4478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826684" y="1827213"/>
            <a:ext cx="477308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802967" y="1827213"/>
            <a:ext cx="477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cs-CZ">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cs-CZ">
              <a:solidFill>
                <a:srgbClr val="000000"/>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85793EF4-3E6F-4D17-BE77-B6C57F3813D4}" type="slidenum">
              <a:rPr lang="cs-CZ" altLang="en-US">
                <a:solidFill>
                  <a:srgbClr val="000000"/>
                </a:solidFill>
              </a:rPr>
              <a:pPr/>
              <a:t>‹#›</a:t>
            </a:fld>
            <a:endParaRPr lang="cs-CZ" altLang="en-US">
              <a:solidFill>
                <a:srgbClr val="000000"/>
              </a:solidFill>
            </a:endParaRPr>
          </a:p>
        </p:txBody>
      </p:sp>
    </p:spTree>
    <p:extLst>
      <p:ext uri="{BB962C8B-B14F-4D97-AF65-F5344CB8AC3E}">
        <p14:creationId xmlns:p14="http://schemas.microsoft.com/office/powerpoint/2010/main" val="358698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657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657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smtClean="0"/>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9B7BB54F-0E9E-488B-AFC9-8BDC7B6E494C}"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9110238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742ADEDC-15EF-4B9C-B7D2-1685F6C12345}"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55485068"/>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1727CACC-9C9B-4A04-B37C-378C5021F4A6}"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6060053"/>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6CF304E5-A9B1-40DF-9306-0941545E70A2}"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7984880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9FF9BAEB-5AE4-42D5-8427-38FA6A116C90}" type="slidenum">
              <a:rPr lang="ar-SA" altLang="en-US">
                <a:solidFill>
                  <a:srgbClr val="FFFFFF"/>
                </a:solidFill>
              </a: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76772729"/>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057CA152-E40E-4770-8AAA-9F634474D53F}" type="slidenum">
              <a:rPr lang="ar-SA" altLang="en-US">
                <a:solidFill>
                  <a:srgbClr val="FFFFFF"/>
                </a:solidFill>
              </a: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1966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0251A9-2DB4-4E12-BEDD-0479479FA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071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FB3965AB-4BDE-4D44-B428-C9FD6501A093}" type="slidenum">
              <a:rPr lang="ar-SA" altLang="en-US">
                <a:solidFill>
                  <a:srgbClr val="FFFFFF"/>
                </a:solidFill>
              </a: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76695209"/>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E3BA3258-778C-4555-9CD3-3B604853E17A}"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0516915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168CB91-E1E2-461F-951C-AF2AD3D94616}"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85518481"/>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7DC5F08-0C87-470D-ABD1-9F4FED7ED3EF}"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10159992"/>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71FA6FD6-E80E-4316-A5A4-965F30DE5ABC}"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897160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657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657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smtClean="0"/>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9B7BB54F-0E9E-488B-AFC9-8BDC7B6E494C}"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2865093"/>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742ADEDC-15EF-4B9C-B7D2-1685F6C12345}"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9590487"/>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1727CACC-9C9B-4A04-B37C-378C5021F4A6}"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57154314"/>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6CF304E5-A9B1-40DF-9306-0941545E70A2}"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77606150"/>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9FF9BAEB-5AE4-42D5-8427-38FA6A116C90}" type="slidenum">
              <a:rPr lang="ar-SA" altLang="en-US">
                <a:solidFill>
                  <a:srgbClr val="FFFFFF"/>
                </a:solidFill>
              </a: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4913614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3BB5CB-4702-41CD-A71B-3542F8B07B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0526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057CA152-E40E-4770-8AAA-9F634474D53F}" type="slidenum">
              <a:rPr lang="ar-SA" altLang="en-US">
                <a:solidFill>
                  <a:srgbClr val="FFFFFF"/>
                </a:solidFill>
              </a: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7844338"/>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FB3965AB-4BDE-4D44-B428-C9FD6501A093}" type="slidenum">
              <a:rPr lang="ar-SA" altLang="en-US">
                <a:solidFill>
                  <a:srgbClr val="FFFFFF"/>
                </a:solidFill>
              </a: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92633624"/>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E3BA3258-778C-4555-9CD3-3B604853E17A}"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3017511"/>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168CB91-E1E2-461F-951C-AF2AD3D94616}" type="slidenum">
              <a:rPr lang="ar-SA" altLang="en-US">
                <a:solidFill>
                  <a:srgbClr val="FFFFFF"/>
                </a:solidFill>
              </a: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48042876"/>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7DC5F08-0C87-470D-ABD1-9F4FED7ED3EF}"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81462062"/>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71FA6FD6-E80E-4316-A5A4-965F30DE5ABC}" type="slidenum">
              <a:rPr lang="ar-SA" altLang="en-US">
                <a:solidFill>
                  <a:srgbClr val="FFFFFF"/>
                </a:solidFill>
              </a: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83371168"/>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22835C-43C6-49B5-A23B-1A8BE3AD5A0A}"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2313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3DC8AF-2884-4D8F-9E91-FF212F686B70}"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9166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EFF515-586F-4490-99BF-6206A4850742}"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9118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3FE485-A3E5-477E-B092-C8D2DB07C01F}"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915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A7BDB4-D360-449F-AF8A-A838BE1099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405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EDE17F1-FB95-4160-AF66-5C7EED3E183A}"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71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A5946CA-207F-4971-87F4-DC0D2A37EB56}"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1335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2A51E48-4FFA-4D9E-86C0-B0EEC7BED3CF}"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643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F21F7D-7415-4D13-8EFB-53672E1BC5ED}"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1594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866357-AC12-4070-A25F-D1A0152C0660}"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6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510D23-F63C-4C9E-8FA4-B3AA3B766293}"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0930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BC755F-F6B7-4A9F-B6F4-AC3D40BFF6CD}"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28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C96613-6F2B-409F-A0B8-8A27D30A9C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445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0BF114D-A590-43D8-897B-D8D4C9714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871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DE70C22-AA7B-4492-9F96-9E36A9B644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106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B84348B-2E53-41B9-9C41-FC4395704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57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A7AD25D-4676-4D83-A261-CEAF311A86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38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B1FF11E-33AA-49EE-A6B6-5A4863772A33}"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88052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553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anose="020B0604020202020204" pitchFamily="34" charset="0"/>
              </a:defRPr>
            </a:lvl1pPr>
          </a:lstStyle>
          <a:p>
            <a:pPr algn="r" fontAlgn="base">
              <a:spcBef>
                <a:spcPct val="0"/>
              </a:spcBef>
              <a:spcAft>
                <a:spcPct val="0"/>
              </a:spcAft>
            </a:pPr>
            <a:fld id="{69C7B6F4-542D-4E71-B262-AE8713DC7F2F}" type="slidenum">
              <a:rPr lang="ar-SA" altLang="en-US">
                <a:solidFill>
                  <a:srgbClr val="FFFFFF"/>
                </a:solidFill>
              </a:rPr>
              <a:pPr algn="r" fontAlgn="base">
                <a:spcBef>
                  <a:spcPct val="0"/>
                </a:spcBef>
                <a:spcAft>
                  <a:spcPct val="0"/>
                </a:spcAft>
              </a:pPr>
              <a:t>‹#›</a:t>
            </a:fld>
            <a:endParaRPr lang="en-US" altLang="en-US">
              <a:solidFill>
                <a:srgbClr val="FFFFFF"/>
              </a:solidFill>
            </a:endParaRPr>
          </a:p>
        </p:txBody>
      </p:sp>
      <p:grpSp>
        <p:nvGrpSpPr>
          <p:cNvPr id="2052" name="Group 4"/>
          <p:cNvGrpSpPr>
            <a:grpSpLocks/>
          </p:cNvGrpSpPr>
          <p:nvPr/>
        </p:nvGrpSpPr>
        <p:grpSpPr bwMode="auto">
          <a:xfrm>
            <a:off x="1" y="1"/>
            <a:ext cx="12187767"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655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55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554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5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555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26579334"/>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random/>
  </p:transition>
  <p:timing>
    <p:tnLst>
      <p:par>
        <p:cTn id="1" dur="indefinite" restart="never" nodeType="tmRoot"/>
      </p:par>
    </p:tn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553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anose="020B0604020202020204" pitchFamily="34" charset="0"/>
              </a:defRPr>
            </a:lvl1pPr>
          </a:lstStyle>
          <a:p>
            <a:pPr algn="r" fontAlgn="base">
              <a:spcBef>
                <a:spcPct val="0"/>
              </a:spcBef>
              <a:spcAft>
                <a:spcPct val="0"/>
              </a:spcAft>
            </a:pPr>
            <a:fld id="{69C7B6F4-542D-4E71-B262-AE8713DC7F2F}" type="slidenum">
              <a:rPr lang="ar-SA" altLang="en-US">
                <a:solidFill>
                  <a:srgbClr val="FFFFFF"/>
                </a:solidFill>
              </a:rPr>
              <a:pPr algn="r" fontAlgn="base">
                <a:spcBef>
                  <a:spcPct val="0"/>
                </a:spcBef>
                <a:spcAft>
                  <a:spcPct val="0"/>
                </a:spcAft>
              </a:pPr>
              <a:t>‹#›</a:t>
            </a:fld>
            <a:endParaRPr lang="en-US" altLang="en-US">
              <a:solidFill>
                <a:srgbClr val="FFFFFF"/>
              </a:solidFill>
            </a:endParaRPr>
          </a:p>
        </p:txBody>
      </p:sp>
      <p:grpSp>
        <p:nvGrpSpPr>
          <p:cNvPr id="2052" name="Group 4"/>
          <p:cNvGrpSpPr>
            <a:grpSpLocks/>
          </p:cNvGrpSpPr>
          <p:nvPr/>
        </p:nvGrpSpPr>
        <p:grpSpPr bwMode="auto">
          <a:xfrm>
            <a:off x="1" y="1"/>
            <a:ext cx="12187767"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655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55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sp>
          <p:nvSpPr>
            <p:cNvPr id="655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r" rtl="1" fontAlgn="base">
                <a:spcBef>
                  <a:spcPct val="0"/>
                </a:spcBef>
                <a:spcAft>
                  <a:spcPct val="0"/>
                </a:spcAft>
                <a:defRPr/>
              </a:pPr>
              <a:endParaRPr lang="en-US" sz="1800">
                <a:solidFill>
                  <a:srgbClr val="FFFFFF"/>
                </a:solidFill>
              </a:endParaRPr>
            </a:p>
          </p:txBody>
        </p:sp>
      </p:grpSp>
      <p:sp>
        <p:nvSpPr>
          <p:cNvPr id="6554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5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6555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73820988"/>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med">
    <p:random/>
  </p:transition>
  <p:timing>
    <p:tnLst>
      <p:par>
        <p:cTn id="1" dur="indefinite" restart="never" nodeType="tmRoot"/>
      </p:par>
    </p:tn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ED463A-8952-45EE-B8AA-2386EA0D39FF}" type="slidenum">
              <a:rPr lang="ar-SA"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299211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بسم-اللهa-3"/>
          <p:cNvPicPr>
            <a:picLocks noChangeAspect="1" noChangeArrowheads="1"/>
          </p:cNvPicPr>
          <p:nvPr/>
        </p:nvPicPr>
        <p:blipFill>
          <a:blip r:embed="rId3">
            <a:extLst>
              <a:ext uri="{28A0092B-C50C-407E-A947-70E740481C1C}">
                <a14:useLocalDpi xmlns:a14="http://schemas.microsoft.com/office/drawing/2010/main" val="0"/>
              </a:ext>
            </a:extLst>
          </a:blip>
          <a:srcRect l="163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836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ircle(out)">
                                      <p:cBhvr>
                                        <p:cTn id="7" dur="3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 y="171992"/>
            <a:ext cx="11545824" cy="6047809"/>
          </a:xfrm>
          <a:prstGeom prst="rect">
            <a:avLst/>
          </a:prstGeom>
        </p:spPr>
        <p:txBody>
          <a:bodyPr wrap="square">
            <a:spAutoFit/>
          </a:bodyPr>
          <a:lstStyle/>
          <a:p>
            <a:pPr algn="r" rtl="1">
              <a:lnSpc>
                <a:spcPct val="150000"/>
              </a:lnSpc>
            </a:pPr>
            <a:r>
              <a:rPr lang="fa-IR" sz="2400" dirty="0">
                <a:solidFill>
                  <a:srgbClr val="FFFF00"/>
                </a:solidFill>
                <a:cs typeface="B Titr" panose="00000700000000000000" pitchFamily="2" charset="-78"/>
              </a:rPr>
              <a:t>3- نگرش </a:t>
            </a:r>
            <a:r>
              <a:rPr lang="fa-IR" sz="2400" dirty="0" smtClean="0">
                <a:solidFill>
                  <a:srgbClr val="FFFF00"/>
                </a:solidFill>
                <a:cs typeface="B Titr" panose="00000700000000000000" pitchFamily="2" charset="-78"/>
              </a:rPr>
              <a:t>حقوقی</a:t>
            </a:r>
            <a:endParaRPr lang="fa-IR" sz="2400" dirty="0" smtClean="0">
              <a:solidFill>
                <a:srgbClr val="FFFF00"/>
              </a:solidFill>
              <a:cs typeface="B Titr" panose="00000700000000000000" pitchFamily="2" charset="-78"/>
            </a:endParaRPr>
          </a:p>
          <a:p>
            <a:pPr algn="r" rtl="1">
              <a:lnSpc>
                <a:spcPct val="150000"/>
              </a:lnSpc>
            </a:pPr>
            <a:endParaRPr lang="fa-IR" dirty="0">
              <a:cs typeface="B Titr" panose="00000700000000000000" pitchFamily="2" charset="-78"/>
            </a:endParaRPr>
          </a:p>
          <a:p>
            <a:pPr algn="r" rtl="1">
              <a:lnSpc>
                <a:spcPct val="150000"/>
              </a:lnSpc>
            </a:pPr>
            <a:r>
              <a:rPr lang="fa-IR" sz="2400" dirty="0" smtClean="0">
                <a:cs typeface="B Titr" panose="00000700000000000000" pitchFamily="2" charset="-78"/>
              </a:rPr>
              <a:t>نظریه</a:t>
            </a:r>
            <a:r>
              <a:rPr lang="fa-IR" sz="2400" dirty="0">
                <a:cs typeface="B Titr" panose="00000700000000000000" pitchFamily="2" charset="-78"/>
              </a:rPr>
              <a:t>‏پردازان حقوق با این عقیده مخالفند و اعتقاد دارند که رفتار ابزاری با یک موجود زنده واجد احساس، جهت رسیدن به هدفی خاص، همواره غیر قابل قبول است. </a:t>
            </a:r>
          </a:p>
          <a:p>
            <a:pPr algn="r" rtl="1">
              <a:lnSpc>
                <a:spcPct val="150000"/>
              </a:lnSpc>
            </a:pPr>
            <a:r>
              <a:rPr lang="fa-IR" sz="2400" dirty="0">
                <a:cs typeface="B Titr" panose="00000700000000000000" pitchFamily="2" charset="-78"/>
              </a:rPr>
              <a:t>هر مخلوق هوشیار، رفاه خاص خودش را دارا است که (این رفاه) برای ما واجد اهمیت است، بدون توجه به اینکه چقدر برای دیگران مفید باشیم.</a:t>
            </a:r>
          </a:p>
          <a:p>
            <a:pPr algn="r" rtl="1">
              <a:lnSpc>
                <a:spcPct val="150000"/>
              </a:lnSpc>
            </a:pPr>
            <a:r>
              <a:rPr lang="fa-IR" sz="2400" dirty="0">
                <a:cs typeface="B Titr" panose="00000700000000000000" pitchFamily="2" charset="-78"/>
              </a:rPr>
              <a:t>آیا آزمایش روی حیوانات از نظر نگرش حقوقی اخلاقی است؟</a:t>
            </a:r>
          </a:p>
          <a:p>
            <a:pPr algn="r" rtl="1">
              <a:lnSpc>
                <a:spcPct val="150000"/>
              </a:lnSpc>
            </a:pPr>
            <a:r>
              <a:rPr lang="fa-IR" sz="2400" dirty="0">
                <a:solidFill>
                  <a:srgbClr val="FFFF00"/>
                </a:solidFill>
                <a:cs typeface="B Titr" panose="00000700000000000000" pitchFamily="2" charset="-78"/>
              </a:rPr>
              <a:t>تئوری حقوقی در مورد تحقیقات بر روی حیوانات، چیز زیادی برای گفتن ندارد: زمانیکه در یک پژوهش به حقوق حیوانی تجاوز می‏شود، دلیلی برای توجه به منافع احتمالی عاید از آن وجود ندارد. برای آگاهی یافتن از اینکه آیا یک آزمایش از نظر اخلاقی موجّه است، تنها باید پرسید که آیا این کار محترمانه است و شأن و مقام اخلاقی حیوان به عنوان یک موجود زنده محفوظ می‏ماند؟ </a:t>
            </a:r>
          </a:p>
        </p:txBody>
      </p:sp>
    </p:spTree>
    <p:extLst>
      <p:ext uri="{BB962C8B-B14F-4D97-AF65-F5344CB8AC3E}">
        <p14:creationId xmlns:p14="http://schemas.microsoft.com/office/powerpoint/2010/main" val="5957480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4" y="180261"/>
            <a:ext cx="11777472" cy="6140142"/>
          </a:xfrm>
          <a:prstGeom prst="rect">
            <a:avLst/>
          </a:prstGeom>
        </p:spPr>
        <p:txBody>
          <a:bodyPr wrap="square">
            <a:spAutoFit/>
          </a:bodyPr>
          <a:lstStyle/>
          <a:p>
            <a:pPr algn="r" rtl="1">
              <a:lnSpc>
                <a:spcPct val="150000"/>
              </a:lnSpc>
            </a:pPr>
            <a:r>
              <a:rPr lang="fa-IR" sz="2400" dirty="0" smtClean="0">
                <a:cs typeface="B Titr" panose="00000700000000000000" pitchFamily="2" charset="-78"/>
              </a:rPr>
              <a:t>دیدگاه </a:t>
            </a:r>
            <a:r>
              <a:rPr lang="fa-IR" sz="2400" dirty="0">
                <a:cs typeface="B Titr" panose="00000700000000000000" pitchFamily="2" charset="-78"/>
              </a:rPr>
              <a:t>حقوقی قاطعانه طرفدار برانداختن استفاده از حیوانات در علم، می‏باشد. حیوانات بردگان ما نیستند، ما نیز صاحب مطلق آنان نیستیم.</a:t>
            </a:r>
          </a:p>
          <a:p>
            <a:pPr algn="r" rtl="1">
              <a:lnSpc>
                <a:spcPct val="150000"/>
              </a:lnSpc>
            </a:pPr>
            <a:r>
              <a:rPr lang="fa-IR" sz="2400" dirty="0">
                <a:cs typeface="B Titr" panose="00000700000000000000" pitchFamily="2" charset="-78"/>
              </a:rPr>
              <a:t>مهم نیست که این آزمایش، در بُعدی وسیعتر، اهمیت فوق‏العاده‏ای جهت بشریت (یا حیوانات) داشته باشد؛ بلکه آزمایش بر روی حیوانات، صراحتاً غیرقابل پذیرش است؛ چراکه در این آزمایشات، با حیوانات به عنوان وسیله‏ای جهت نیل به هدف، رفتار می‏شود</a:t>
            </a:r>
            <a:r>
              <a:rPr lang="fa-IR" sz="2400" dirty="0" smtClean="0">
                <a:cs typeface="B Titr" panose="00000700000000000000" pitchFamily="2" charset="-78"/>
              </a:rPr>
              <a:t>.</a:t>
            </a:r>
          </a:p>
          <a:p>
            <a:pPr algn="r" rtl="1">
              <a:lnSpc>
                <a:spcPct val="150000"/>
              </a:lnSpc>
            </a:pPr>
            <a:endParaRPr lang="fa-IR" sz="2400" dirty="0">
              <a:cs typeface="B Titr" panose="00000700000000000000" pitchFamily="2" charset="-78"/>
            </a:endParaRPr>
          </a:p>
          <a:p>
            <a:pPr algn="r" rtl="1">
              <a:lnSpc>
                <a:spcPct val="150000"/>
              </a:lnSpc>
            </a:pPr>
            <a:endParaRPr lang="fa-IR" sz="2400" dirty="0">
              <a:cs typeface="B Titr" panose="00000700000000000000" pitchFamily="2" charset="-78"/>
            </a:endParaRPr>
          </a:p>
          <a:p>
            <a:pPr algn="r" rtl="1">
              <a:lnSpc>
                <a:spcPct val="150000"/>
              </a:lnSpc>
            </a:pPr>
            <a:r>
              <a:rPr lang="fa-IR" sz="2400" dirty="0">
                <a:solidFill>
                  <a:srgbClr val="FFFF00"/>
                </a:solidFill>
                <a:cs typeface="B Titr" panose="00000700000000000000" pitchFamily="2" charset="-78"/>
              </a:rPr>
              <a:t>وضع قانون در مورد تحقیقات بر روی حیوانات در برخی کشورها نظیر انگلستان و دانمارک، بر پایه ترکیب دو نگرش فایده‏گرایی و دیدگاه حقوقی‏ صورت گرفته است. این دیدگاه انجام تحقیقات حیوانی که نوید بخش منافعی برای انسانها و حیوانات هستند را امکان‌پذیر می‏سازد؛ البته این در حالی است که تضمینی راجع به محافظت حیوانات آزمایشگاهی در برابر درد و استرس شدید وجود داشته باشد.</a:t>
            </a:r>
          </a:p>
        </p:txBody>
      </p:sp>
    </p:spTree>
    <p:extLst>
      <p:ext uri="{BB962C8B-B14F-4D97-AF65-F5344CB8AC3E}">
        <p14:creationId xmlns:p14="http://schemas.microsoft.com/office/powerpoint/2010/main" val="7961551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743712" y="596012"/>
            <a:ext cx="10509504" cy="14700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000" b="1" dirty="0">
                <a:solidFill>
                  <a:srgbClr val="FFFF66"/>
                </a:solidFill>
                <a:effectLst>
                  <a:outerShdw blurRad="38100" dist="38100" dir="2700000" algn="tl">
                    <a:srgbClr val="000000"/>
                  </a:outerShdw>
                </a:effectLst>
                <a:cs typeface="B Titr" pitchFamily="2" charset="-78"/>
              </a:rPr>
              <a:t>تدوين كدهاي لازم براي كار بر روي حيوانات آزمايشگاهي</a:t>
            </a:r>
            <a:endParaRPr lang="en-US" sz="4000" b="1" dirty="0">
              <a:solidFill>
                <a:srgbClr val="FFFF66"/>
              </a:solidFill>
              <a:effectLst>
                <a:outerShdw blurRad="38100" dist="38100" dir="2700000" algn="tl">
                  <a:srgbClr val="000000"/>
                </a:outerShdw>
              </a:effectLst>
              <a:cs typeface="B Titr" pitchFamily="2" charset="-78"/>
            </a:endParaRPr>
          </a:p>
        </p:txBody>
      </p:sp>
      <p:sp>
        <p:nvSpPr>
          <p:cNvPr id="45061" name="Rectangle 5"/>
          <p:cNvSpPr>
            <a:spLocks noChangeArrowheads="1"/>
          </p:cNvSpPr>
          <p:nvPr/>
        </p:nvSpPr>
        <p:spPr bwMode="auto">
          <a:xfrm>
            <a:off x="0" y="2469388"/>
            <a:ext cx="12192000" cy="1752600"/>
          </a:xfrm>
          <a:prstGeom prst="rect">
            <a:avLst/>
          </a:prstGeom>
          <a:noFill/>
          <a:ln w="9525">
            <a:noFill/>
            <a:miter lim="800000"/>
            <a:headEnd/>
            <a:tailEnd/>
          </a:ln>
          <a:effectLst/>
        </p:spPr>
        <p:txBody>
          <a:bodyPr/>
          <a:lstStyle/>
          <a:p>
            <a:pPr algn="ctr" rtl="1" fontAlgn="base">
              <a:lnSpc>
                <a:spcPct val="115000"/>
              </a:lnSpc>
              <a:spcBef>
                <a:spcPct val="20000"/>
              </a:spcBef>
              <a:spcAft>
                <a:spcPct val="0"/>
              </a:spcAft>
              <a:buClr>
                <a:srgbClr val="FFCC00"/>
              </a:buClr>
              <a:buSzPct val="70000"/>
              <a:buFont typeface="Wingdings" pitchFamily="2" charset="2"/>
              <a:buNone/>
              <a:defRPr/>
            </a:pPr>
            <a:r>
              <a:rPr lang="fa-IR" sz="2800" dirty="0">
                <a:solidFill>
                  <a:srgbClr val="FFFFFF"/>
                </a:solidFill>
                <a:effectLst>
                  <a:outerShdw blurRad="38100" dist="38100" dir="2700000" algn="tl">
                    <a:srgbClr val="000000"/>
                  </a:outerShdw>
                </a:effectLst>
                <a:cs typeface="B Mitra" pitchFamily="2" charset="-78"/>
              </a:rPr>
              <a:t>دكتر سيدجاويد آل داوود، دكتر عباس جوادزاده بلوري، دكتر هيبت الله صادقي، دكتر ميرعلي محمد سبز قبائي</a:t>
            </a:r>
            <a:r>
              <a:rPr lang="fa-IR" sz="2800" dirty="0" smtClean="0">
                <a:solidFill>
                  <a:srgbClr val="FFFFFF"/>
                </a:solidFill>
                <a:effectLst>
                  <a:outerShdw blurRad="38100" dist="38100" dir="2700000" algn="tl">
                    <a:srgbClr val="000000"/>
                  </a:outerShdw>
                </a:effectLst>
                <a:cs typeface="B Mitra" pitchFamily="2" charset="-78"/>
              </a:rPr>
              <a:t>،</a:t>
            </a:r>
            <a:endParaRPr lang="en-US" sz="2800" dirty="0" smtClean="0">
              <a:solidFill>
                <a:srgbClr val="FFFFFF"/>
              </a:solidFill>
              <a:effectLst>
                <a:outerShdw blurRad="38100" dist="38100" dir="2700000" algn="tl">
                  <a:srgbClr val="000000"/>
                </a:outerShdw>
              </a:effectLst>
              <a:cs typeface="B Mitra" pitchFamily="2" charset="-78"/>
            </a:endParaRPr>
          </a:p>
          <a:p>
            <a:pPr algn="ctr" rtl="1" fontAlgn="base">
              <a:lnSpc>
                <a:spcPct val="115000"/>
              </a:lnSpc>
              <a:spcBef>
                <a:spcPct val="20000"/>
              </a:spcBef>
              <a:spcAft>
                <a:spcPct val="0"/>
              </a:spcAft>
              <a:buClr>
                <a:srgbClr val="FFCC00"/>
              </a:buClr>
              <a:buSzPct val="70000"/>
              <a:buFont typeface="Wingdings" pitchFamily="2" charset="2"/>
              <a:buNone/>
              <a:defRPr/>
            </a:pPr>
            <a:r>
              <a:rPr lang="fa-IR" sz="2800" dirty="0" smtClean="0">
                <a:solidFill>
                  <a:srgbClr val="FFFFFF"/>
                </a:solidFill>
                <a:effectLst>
                  <a:outerShdw blurRad="38100" dist="38100" dir="2700000" algn="tl">
                    <a:srgbClr val="000000"/>
                  </a:outerShdw>
                </a:effectLst>
                <a:cs typeface="B Mitra" pitchFamily="2" charset="-78"/>
              </a:rPr>
              <a:t> </a:t>
            </a:r>
            <a:r>
              <a:rPr lang="fa-IR" sz="2800" dirty="0">
                <a:solidFill>
                  <a:srgbClr val="FFFFFF"/>
                </a:solidFill>
                <a:effectLst>
                  <a:outerShdw blurRad="38100" dist="38100" dir="2700000" algn="tl">
                    <a:srgbClr val="000000"/>
                  </a:outerShdw>
                </a:effectLst>
                <a:cs typeface="B Mitra" pitchFamily="2" charset="-78"/>
              </a:rPr>
              <a:t>دكتر سيدمحمود لطيفي، </a:t>
            </a:r>
            <a:r>
              <a:rPr lang="en-US" sz="2800" dirty="0" smtClean="0">
                <a:solidFill>
                  <a:srgbClr val="FFFFFF"/>
                </a:solidFill>
                <a:effectLst>
                  <a:outerShdw blurRad="38100" dist="38100" dir="2700000" algn="tl">
                    <a:srgbClr val="000000"/>
                  </a:outerShdw>
                </a:effectLst>
                <a:cs typeface="B Mitra" pitchFamily="2" charset="-78"/>
              </a:rPr>
              <a:t> </a:t>
            </a:r>
            <a:r>
              <a:rPr lang="fa-IR" sz="2800" dirty="0" smtClean="0">
                <a:solidFill>
                  <a:srgbClr val="FFFFFF"/>
                </a:solidFill>
                <a:effectLst>
                  <a:outerShdw blurRad="38100" dist="38100" dir="2700000" algn="tl">
                    <a:srgbClr val="000000"/>
                  </a:outerShdw>
                </a:effectLst>
                <a:cs typeface="B Mitra" pitchFamily="2" charset="-78"/>
              </a:rPr>
              <a:t>دكتر </a:t>
            </a:r>
            <a:r>
              <a:rPr lang="fa-IR" sz="2800" dirty="0">
                <a:solidFill>
                  <a:srgbClr val="FFFFFF"/>
                </a:solidFill>
                <a:effectLst>
                  <a:outerShdw blurRad="38100" dist="38100" dir="2700000" algn="tl">
                    <a:srgbClr val="000000"/>
                  </a:outerShdw>
                </a:effectLst>
                <a:cs typeface="B Mitra" pitchFamily="2" charset="-78"/>
              </a:rPr>
              <a:t>رمضان نوروزيان، دكتر باقر لاريجاني</a:t>
            </a:r>
            <a:endParaRPr lang="en-US" sz="2800" dirty="0">
              <a:solidFill>
                <a:srgbClr val="FFFFFF"/>
              </a:solidFill>
              <a:effectLst>
                <a:outerShdw blurRad="38100" dist="38100" dir="2700000" algn="tl">
                  <a:srgbClr val="000000"/>
                </a:outerShdw>
              </a:effectLst>
              <a:cs typeface="B Mitra" pitchFamily="2" charset="-78"/>
            </a:endParaRPr>
          </a:p>
        </p:txBody>
      </p:sp>
      <p:sp>
        <p:nvSpPr>
          <p:cNvPr id="2" name="Rectangle 1"/>
          <p:cNvSpPr/>
          <p:nvPr/>
        </p:nvSpPr>
        <p:spPr>
          <a:xfrm>
            <a:off x="2110677" y="4440673"/>
            <a:ext cx="8508555" cy="461665"/>
          </a:xfrm>
          <a:prstGeom prst="rect">
            <a:avLst/>
          </a:prstGeom>
        </p:spPr>
        <p:txBody>
          <a:bodyPr wrap="square">
            <a:spAutoFit/>
          </a:bodyPr>
          <a:lstStyle/>
          <a:p>
            <a:pPr algn="ctr" rtl="1"/>
            <a:r>
              <a:rPr lang="fa-IR" sz="2400" dirty="0">
                <a:solidFill>
                  <a:srgbClr val="FFFF00"/>
                </a:solidFill>
                <a:cs typeface="B Elham" panose="00000400000000000000" pitchFamily="2" charset="-78"/>
              </a:rPr>
              <a:t>مجله دانشگاه علوم پزشكي </a:t>
            </a:r>
            <a:r>
              <a:rPr lang="fa-IR" sz="2400" dirty="0" smtClean="0">
                <a:solidFill>
                  <a:srgbClr val="FFFF00"/>
                </a:solidFill>
                <a:cs typeface="B Elham" panose="00000400000000000000" pitchFamily="2" charset="-78"/>
              </a:rPr>
              <a:t>بابل</a:t>
            </a:r>
            <a:r>
              <a:rPr lang="en-US" sz="2400" dirty="0" smtClean="0">
                <a:solidFill>
                  <a:srgbClr val="FFFF00"/>
                </a:solidFill>
                <a:cs typeface="B Elham" panose="00000400000000000000" pitchFamily="2" charset="-78"/>
              </a:rPr>
              <a:t>:</a:t>
            </a:r>
            <a:r>
              <a:rPr lang="fa-IR" sz="2400" dirty="0" smtClean="0">
                <a:solidFill>
                  <a:srgbClr val="FFFF00"/>
                </a:solidFill>
                <a:cs typeface="B Elham" panose="00000400000000000000" pitchFamily="2" charset="-78"/>
              </a:rPr>
              <a:t> دوره  8 ، شماره 3 ، صفحات 64-55</a:t>
            </a:r>
            <a:endParaRPr lang="en-US" sz="2400" dirty="0">
              <a:solidFill>
                <a:srgbClr val="FFFF00"/>
              </a:solidFill>
              <a:cs typeface="B Elham" panose="00000400000000000000" pitchFamily="2" charset="-78"/>
            </a:endParaRPr>
          </a:p>
        </p:txBody>
      </p:sp>
    </p:spTree>
    <p:extLst>
      <p:ext uri="{BB962C8B-B14F-4D97-AF65-F5344CB8AC3E}">
        <p14:creationId xmlns:p14="http://schemas.microsoft.com/office/powerpoint/2010/main" val="3996157232"/>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9728" y="943548"/>
            <a:ext cx="11753088" cy="471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a:lstStyle>
          <a:p>
            <a:pPr marL="342900" marR="0" lvl="0" indent="-342900" algn="just" defTabSz="914400" rtl="1" eaLnBrk="1" fontAlgn="base" latinLnBrk="0" hangingPunct="1">
              <a:lnSpc>
                <a:spcPct val="150000"/>
              </a:lnSpc>
              <a:spcBef>
                <a:spcPct val="20000"/>
              </a:spcBef>
              <a:spcAft>
                <a:spcPct val="0"/>
              </a:spcAft>
              <a:buClr>
                <a:srgbClr val="B2B2B2"/>
              </a:buClr>
              <a:buSzPct val="90000"/>
              <a:buFont typeface="Wingdings" panose="05000000000000000000" pitchFamily="2" charset="2"/>
              <a:buChar char="n"/>
              <a:tabLst/>
              <a:defRPr/>
            </a:pPr>
            <a:r>
              <a:rPr kumimoji="0" lang="ar-SA" altLang="en-US" b="0" i="0" u="none" strike="noStrike" kern="0" cap="none" spc="0" normalizeH="0" baseline="0" noProof="0" dirty="0" smtClean="0">
                <a:ln>
                  <a:noFill/>
                </a:ln>
                <a:effectLst/>
                <a:uLnTx/>
                <a:uFillTx/>
                <a:latin typeface="Arial"/>
                <a:cs typeface="B Titr" panose="00000700000000000000" pitchFamily="2" charset="-78"/>
              </a:rPr>
              <a:t>در کشورهاي مختلف دنيا انجمن هاي حمايت از حيوانات و کميته هايي درمراکز دانشگاهي و تحقيقاتي براي نظارت بر استفاده و مراقبت آنها فعاليت دارند.</a:t>
            </a:r>
            <a:r>
              <a:rPr kumimoji="0" lang="en-US" altLang="en-US" b="0" i="0" u="none" strike="noStrike" kern="0" cap="none" spc="0" normalizeH="0" baseline="0" noProof="0" dirty="0" smtClean="0">
                <a:ln>
                  <a:noFill/>
                </a:ln>
                <a:effectLst/>
                <a:uLnTx/>
                <a:uFillTx/>
                <a:latin typeface="Arial"/>
                <a:cs typeface="B Titr" panose="00000700000000000000" pitchFamily="2" charset="-78"/>
              </a:rPr>
              <a:t> </a:t>
            </a:r>
            <a:endParaRPr kumimoji="0" lang="fa-IR" altLang="en-US" b="0" i="0" u="none" strike="noStrike" kern="0" cap="none" spc="0" normalizeH="0" baseline="0" noProof="0" dirty="0" smtClean="0">
              <a:ln>
                <a:noFill/>
              </a:ln>
              <a:effectLst/>
              <a:uLnTx/>
              <a:uFillTx/>
              <a:latin typeface="Arial"/>
              <a:cs typeface="B Titr" panose="00000700000000000000" pitchFamily="2" charset="-78"/>
            </a:endParaRPr>
          </a:p>
          <a:p>
            <a:pPr marL="342900" marR="0" lvl="0" indent="-342900" algn="just" defTabSz="914400" rtl="1" eaLnBrk="1" fontAlgn="base" latinLnBrk="0" hangingPunct="1">
              <a:lnSpc>
                <a:spcPct val="150000"/>
              </a:lnSpc>
              <a:spcBef>
                <a:spcPct val="20000"/>
              </a:spcBef>
              <a:spcAft>
                <a:spcPct val="0"/>
              </a:spcAft>
              <a:buClr>
                <a:srgbClr val="B2B2B2"/>
              </a:buClr>
              <a:buSzPct val="90000"/>
              <a:buFont typeface="Wingdings" panose="05000000000000000000" pitchFamily="2" charset="2"/>
              <a:buChar char="n"/>
              <a:tabLst/>
              <a:defRPr/>
            </a:pPr>
            <a:r>
              <a:rPr kumimoji="0" lang="ar-SA" altLang="en-US" b="0" i="0" u="none" strike="noStrike" kern="0" cap="none" spc="0" normalizeH="0" baseline="0" noProof="0" dirty="0" smtClean="0">
                <a:ln>
                  <a:noFill/>
                </a:ln>
                <a:solidFill>
                  <a:srgbClr val="FFFF00"/>
                </a:solidFill>
                <a:effectLst/>
                <a:uLnTx/>
                <a:uFillTx/>
                <a:latin typeface="Arial"/>
                <a:cs typeface="B Titr" panose="00000700000000000000" pitchFamily="2" charset="-78"/>
              </a:rPr>
              <a:t>احساس مسئوليت در برابر حيوانات تحت آزمايش و توجه به رفاه وحقوق آنان از وظايف اخلاقي هر پژوهشگر مي باشد. </a:t>
            </a:r>
            <a:endParaRPr kumimoji="0" lang="fa-IR" altLang="en-US" b="0" i="0" u="none" strike="noStrike" kern="0" cap="none" spc="0" normalizeH="0" baseline="0" noProof="0" dirty="0" smtClean="0">
              <a:ln>
                <a:noFill/>
              </a:ln>
              <a:solidFill>
                <a:srgbClr val="FFFF00"/>
              </a:solidFill>
              <a:effectLst/>
              <a:uLnTx/>
              <a:uFillTx/>
              <a:latin typeface="Arial"/>
              <a:cs typeface="B Titr" panose="00000700000000000000" pitchFamily="2" charset="-78"/>
            </a:endParaRPr>
          </a:p>
          <a:p>
            <a:pPr marL="342900" marR="0" lvl="0" indent="-342900" algn="just" defTabSz="914400" rtl="1" eaLnBrk="1" fontAlgn="base" latinLnBrk="0" hangingPunct="1">
              <a:lnSpc>
                <a:spcPct val="150000"/>
              </a:lnSpc>
              <a:spcBef>
                <a:spcPct val="20000"/>
              </a:spcBef>
              <a:spcAft>
                <a:spcPct val="0"/>
              </a:spcAft>
              <a:buClr>
                <a:srgbClr val="B2B2B2"/>
              </a:buClr>
              <a:buSzPct val="90000"/>
              <a:buFont typeface="Wingdings" panose="05000000000000000000" pitchFamily="2" charset="2"/>
              <a:buChar char="n"/>
              <a:tabLst/>
              <a:defRPr/>
            </a:pPr>
            <a:r>
              <a:rPr kumimoji="0" lang="ar-SA" altLang="en-US" b="0" i="0" u="none" strike="noStrike" kern="0" cap="none" spc="0" normalizeH="0" baseline="0" noProof="0" dirty="0" smtClean="0">
                <a:ln>
                  <a:noFill/>
                </a:ln>
                <a:effectLst/>
                <a:uLnTx/>
                <a:uFillTx/>
                <a:latin typeface="Arial"/>
                <a:cs typeface="B Titr" panose="00000700000000000000" pitchFamily="2" charset="-78"/>
              </a:rPr>
              <a:t>اين امر در صورتي محقق خواهد شد که پژوهشگران زندگي و نيازهاي طبيعي حيوانات مورد آزمايش و اصول اخلاقي هر گونه پژوهش بر آنها را بشناسند و در اين زمينه آموزشهاي لازم را ببينند.</a:t>
            </a:r>
            <a:r>
              <a:rPr kumimoji="0" lang="en-US" altLang="en-US" b="0" i="0" u="none" strike="noStrike" kern="0" cap="none" spc="0" normalizeH="0" baseline="0" noProof="0" dirty="0" smtClean="0">
                <a:ln>
                  <a:noFill/>
                </a:ln>
                <a:effectLst/>
                <a:uLnTx/>
                <a:uFillTx/>
                <a:latin typeface="Arial"/>
                <a:cs typeface="B Titr" panose="00000700000000000000" pitchFamily="2" charset="-78"/>
              </a:rPr>
              <a:t> </a:t>
            </a:r>
            <a:endParaRPr kumimoji="0" lang="en-US" altLang="en-US" b="0" i="0" u="none" strike="noStrike" kern="0" cap="none" spc="0" normalizeH="0" baseline="0" noProof="0" dirty="0">
              <a:ln>
                <a:noFill/>
              </a:ln>
              <a:effectLst/>
              <a:uLnTx/>
              <a:uFillTx/>
              <a:latin typeface="Arial"/>
              <a:cs typeface="B Titr" panose="00000700000000000000" pitchFamily="2" charset="-78"/>
            </a:endParaRPr>
          </a:p>
        </p:txBody>
      </p:sp>
    </p:spTree>
    <p:extLst>
      <p:ext uri="{BB962C8B-B14F-4D97-AF65-F5344CB8AC3E}">
        <p14:creationId xmlns:p14="http://schemas.microsoft.com/office/powerpoint/2010/main" val="2461253146"/>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4112" y="1484376"/>
            <a:ext cx="11838432" cy="5172456"/>
          </a:xfrm>
          <a:prstGeom prst="rect">
            <a:avLst/>
          </a:prstGeom>
        </p:spPr>
        <p:txBody>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buFontTx/>
              <a:buAutoNum type="arabicPeriod"/>
            </a:pPr>
            <a:r>
              <a:rPr lang="ar-SA" altLang="en-US" sz="2800" kern="0" dirty="0" smtClean="0">
                <a:cs typeface="B Titr" panose="00000700000000000000" pitchFamily="2" charset="-78"/>
              </a:rPr>
              <a:t> </a:t>
            </a:r>
            <a:r>
              <a:rPr lang="ar-SA" altLang="en-US" sz="2800" kern="0" dirty="0" smtClean="0">
                <a:solidFill>
                  <a:srgbClr val="FFFF00"/>
                </a:solidFill>
                <a:cs typeface="B Titr" panose="00000700000000000000" pitchFamily="2" charset="-78"/>
              </a:rPr>
              <a:t>رضايت</a:t>
            </a:r>
            <a:r>
              <a:rPr lang="ar-SA" altLang="en-US" sz="2800" kern="0" dirty="0" smtClean="0">
                <a:cs typeface="B Titr" panose="00000700000000000000" pitchFamily="2" charset="-78"/>
              </a:rPr>
              <a:t> انسان مورد آزمايش، بطور مطلق بايد باطيب خاطر باشد.</a:t>
            </a:r>
          </a:p>
          <a:p>
            <a:pPr marL="609600" indent="-609600">
              <a:buFontTx/>
              <a:buAutoNum type="arabicPeriod"/>
            </a:pPr>
            <a:r>
              <a:rPr lang="ar-SA" altLang="en-US" sz="2800" kern="0" dirty="0" smtClean="0">
                <a:cs typeface="B Titr" panose="00000700000000000000" pitchFamily="2" charset="-78"/>
              </a:rPr>
              <a:t> آزمايش بايد طوري باشد كه نتايج مفيد و پرثمري براي جامعه داشته باشد و در عين حال از راهها و وسايل ديگر امكان دست يافتن به آن نبوده باشد.</a:t>
            </a:r>
            <a:endParaRPr lang="en-US" altLang="en-US" sz="2800" kern="0" dirty="0" smtClean="0">
              <a:cs typeface="B Titr" panose="00000700000000000000" pitchFamily="2" charset="-78"/>
            </a:endParaRPr>
          </a:p>
          <a:p>
            <a:pPr marL="609600" indent="-609600">
              <a:buFontTx/>
              <a:buAutoNum type="arabicPeriod"/>
            </a:pPr>
            <a:endParaRPr lang="ar-SA" altLang="en-US" sz="2800" kern="0" dirty="0" smtClean="0">
              <a:cs typeface="B Titr" panose="00000700000000000000" pitchFamily="2" charset="-78"/>
            </a:endParaRPr>
          </a:p>
          <a:p>
            <a:pPr marL="609600" indent="-609600">
              <a:buFontTx/>
              <a:buAutoNum type="arabicPeriod"/>
            </a:pPr>
            <a:r>
              <a:rPr lang="ar-SA" altLang="en-US" sz="2800" kern="0" dirty="0" smtClean="0">
                <a:cs typeface="B Titr" panose="00000700000000000000" pitchFamily="2" charset="-78"/>
              </a:rPr>
              <a:t> </a:t>
            </a:r>
            <a:r>
              <a:rPr lang="ar-SA" altLang="en-US" sz="2800" kern="0" dirty="0" smtClean="0">
                <a:solidFill>
                  <a:srgbClr val="FFFF00"/>
                </a:solidFill>
                <a:cs typeface="B Titr" panose="00000700000000000000" pitchFamily="2" charset="-78"/>
              </a:rPr>
              <a:t>آزمايش بايد بر اساس نتايج بدست آمده بر روي </a:t>
            </a:r>
            <a:r>
              <a:rPr lang="ar-SA" altLang="en-US" sz="2800" kern="0" dirty="0" smtClean="0">
                <a:cs typeface="B Titr" panose="00000700000000000000" pitchFamily="2" charset="-78"/>
              </a:rPr>
              <a:t>حيوانات آزمايشگاهي </a:t>
            </a:r>
            <a:r>
              <a:rPr lang="ar-SA" altLang="en-US" sz="2800" kern="0" dirty="0" smtClean="0">
                <a:solidFill>
                  <a:srgbClr val="FFFF00"/>
                </a:solidFill>
                <a:cs typeface="B Titr" panose="00000700000000000000" pitchFamily="2" charset="-78"/>
              </a:rPr>
              <a:t>و اطلاعات مكتسبه از وضع طبيعي و مشكلات بيماري باشد.</a:t>
            </a:r>
          </a:p>
          <a:p>
            <a:pPr marL="609600" indent="-609600">
              <a:buFontTx/>
              <a:buAutoNum type="arabicPeriod"/>
            </a:pPr>
            <a:r>
              <a:rPr lang="ar-SA" altLang="en-US" sz="2800" kern="0" dirty="0" smtClean="0">
                <a:cs typeface="B Titr" panose="00000700000000000000" pitchFamily="2" charset="-78"/>
              </a:rPr>
              <a:t> آزمايش بايد طوري  ترتيب داده شود كه از هر گونه </a:t>
            </a:r>
            <a:r>
              <a:rPr lang="ar-SA" altLang="en-US" sz="2800" kern="0" dirty="0" smtClean="0">
                <a:solidFill>
                  <a:srgbClr val="FFFF00"/>
                </a:solidFill>
                <a:cs typeface="B Titr" panose="00000700000000000000" pitchFamily="2" charset="-78"/>
              </a:rPr>
              <a:t>آزار جسمي و روحي</a:t>
            </a:r>
            <a:r>
              <a:rPr lang="ar-SA" altLang="en-US" sz="2800" kern="0" dirty="0" smtClean="0">
                <a:cs typeface="B Titr" panose="00000700000000000000" pitchFamily="2" charset="-78"/>
              </a:rPr>
              <a:t> غير ضروري اجتناب گردد.</a:t>
            </a:r>
            <a:endParaRPr lang="en-US" altLang="en-US" sz="2800" kern="0" dirty="0" smtClean="0">
              <a:cs typeface="B Titr" panose="00000700000000000000" pitchFamily="2" charset="-78"/>
            </a:endParaRPr>
          </a:p>
          <a:p>
            <a:pPr marL="609600" indent="-609600">
              <a:buFontTx/>
              <a:buAutoNum type="arabicPeriod"/>
            </a:pPr>
            <a:endParaRPr lang="ar-SA" altLang="en-US" sz="2800" kern="0" dirty="0" smtClean="0">
              <a:cs typeface="B Titr" panose="00000700000000000000" pitchFamily="2" charset="-78"/>
            </a:endParaRPr>
          </a:p>
          <a:p>
            <a:pPr marL="609600" indent="-609600">
              <a:buFontTx/>
              <a:buAutoNum type="arabicPeriod"/>
            </a:pPr>
            <a:r>
              <a:rPr lang="ar-SA" altLang="en-US" sz="2800" kern="0" dirty="0" smtClean="0">
                <a:cs typeface="B Titr" panose="00000700000000000000" pitchFamily="2" charset="-78"/>
              </a:rPr>
              <a:t> نبايد هيچ گونه آزمايشي كه در آن دليلي بر </a:t>
            </a:r>
            <a:r>
              <a:rPr lang="ar-SA" altLang="en-US" sz="2800" kern="0" dirty="0" smtClean="0">
                <a:solidFill>
                  <a:srgbClr val="FFFF00"/>
                </a:solidFill>
                <a:cs typeface="B Titr" panose="00000700000000000000" pitchFamily="2" charset="-78"/>
              </a:rPr>
              <a:t>مرگ و يا جراحات</a:t>
            </a:r>
            <a:r>
              <a:rPr lang="ar-SA" altLang="en-US" sz="2800" kern="0" dirty="0" smtClean="0">
                <a:cs typeface="B Titr" panose="00000700000000000000" pitchFamily="2" charset="-78"/>
              </a:rPr>
              <a:t> عليل كننده باشد انجام گيرد.</a:t>
            </a:r>
            <a:endParaRPr lang="en-US" altLang="en-US" sz="2800" kern="0" dirty="0">
              <a:cs typeface="B Titr" panose="00000700000000000000" pitchFamily="2" charset="-78"/>
            </a:endParaRPr>
          </a:p>
        </p:txBody>
      </p:sp>
      <p:sp>
        <p:nvSpPr>
          <p:cNvPr id="3" name="Rectangle 2"/>
          <p:cNvSpPr txBox="1">
            <a:spLocks noChangeArrowheads="1"/>
          </p:cNvSpPr>
          <p:nvPr/>
        </p:nvSpPr>
        <p:spPr>
          <a:xfrm>
            <a:off x="7930896" y="496824"/>
            <a:ext cx="3124200" cy="685800"/>
          </a:xfrm>
          <a:prstGeom prst="rect">
            <a:avLst/>
          </a:prstGeom>
        </p:spPr>
        <p:txBody>
          <a:bodyPr/>
          <a:lst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lgn="r"/>
            <a:r>
              <a:rPr lang="ar-SA" altLang="en-US" sz="4000" kern="0" smtClean="0">
                <a:solidFill>
                  <a:srgbClr val="FFFF00"/>
                </a:solidFill>
                <a:cs typeface="B Titr" panose="00000700000000000000" pitchFamily="2" charset="-78"/>
              </a:rPr>
              <a:t>قانون نورنبرگ:</a:t>
            </a:r>
            <a:endParaRPr lang="en-US" altLang="en-US" sz="4000" kern="0" dirty="0">
              <a:solidFill>
                <a:srgbClr val="FFFF00"/>
              </a:solidFill>
              <a:cs typeface="B Titr" panose="00000700000000000000" pitchFamily="2" charset="-78"/>
            </a:endParaRPr>
          </a:p>
        </p:txBody>
      </p:sp>
    </p:spTree>
    <p:extLst>
      <p:ext uri="{BB962C8B-B14F-4D97-AF65-F5344CB8AC3E}">
        <p14:creationId xmlns:p14="http://schemas.microsoft.com/office/powerpoint/2010/main" val="1849479149"/>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9184" y="1347216"/>
            <a:ext cx="11667744" cy="5352288"/>
          </a:xfrm>
          <a:prstGeom prst="rect">
            <a:avLst/>
          </a:prstGeom>
        </p:spPr>
        <p:txBody>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lnSpc>
                <a:spcPct val="90000"/>
              </a:lnSpc>
              <a:buFontTx/>
              <a:buAutoNum type="arabicPeriod"/>
            </a:pPr>
            <a:r>
              <a:rPr lang="ar-SA" altLang="en-US" kern="0" dirty="0" smtClean="0">
                <a:cs typeface="B Titr" panose="00000700000000000000" pitchFamily="2" charset="-78"/>
              </a:rPr>
              <a:t> </a:t>
            </a:r>
            <a:r>
              <a:rPr lang="ar-SA" altLang="en-US" kern="0" dirty="0" smtClean="0">
                <a:solidFill>
                  <a:srgbClr val="FFFF00"/>
                </a:solidFill>
                <a:cs typeface="B Titr" panose="00000700000000000000" pitchFamily="2" charset="-78"/>
              </a:rPr>
              <a:t>انجام تحقيق بيومديكال بر روي انسان بايستي با موازين پذيرفته شده علمي تطبيق داشته باشد و بر اساس </a:t>
            </a:r>
            <a:r>
              <a:rPr lang="ar-SA" altLang="en-US" kern="0" dirty="0" smtClean="0">
                <a:cs typeface="B Titr" panose="00000700000000000000" pitchFamily="2" charset="-78"/>
              </a:rPr>
              <a:t>تجربيات آزمايشگاهي و حيواني</a:t>
            </a:r>
            <a:r>
              <a:rPr lang="ar-SA" altLang="en-US" kern="0" dirty="0" smtClean="0">
                <a:solidFill>
                  <a:srgbClr val="FFFF00"/>
                </a:solidFill>
                <a:cs typeface="B Titr" panose="00000700000000000000" pitchFamily="2" charset="-78"/>
              </a:rPr>
              <a:t> كافي و شناخت كامل از اطلاعات علمي موجود تدوين شود.</a:t>
            </a:r>
            <a:endParaRPr lang="en-US" altLang="en-US" kern="0" dirty="0" smtClean="0">
              <a:solidFill>
                <a:srgbClr val="FFFF00"/>
              </a:solidFill>
              <a:cs typeface="B Titr" panose="00000700000000000000" pitchFamily="2" charset="-78"/>
            </a:endParaRPr>
          </a:p>
          <a:p>
            <a:pPr marL="609600" indent="-609600">
              <a:lnSpc>
                <a:spcPct val="90000"/>
              </a:lnSpc>
              <a:buFontTx/>
              <a:buAutoNum type="arabicPeriod"/>
            </a:pPr>
            <a:endParaRPr lang="ar-SA" altLang="en-US" kern="0" dirty="0" smtClean="0">
              <a:solidFill>
                <a:srgbClr val="FFFF00"/>
              </a:solidFill>
              <a:cs typeface="B Titr" panose="00000700000000000000" pitchFamily="2" charset="-78"/>
            </a:endParaRPr>
          </a:p>
          <a:p>
            <a:pPr marL="609600" indent="-609600">
              <a:lnSpc>
                <a:spcPct val="90000"/>
              </a:lnSpc>
              <a:buFontTx/>
              <a:buAutoNum type="arabicPeriod"/>
            </a:pPr>
            <a:r>
              <a:rPr lang="ar-SA" altLang="en-US" kern="0" dirty="0" smtClean="0">
                <a:cs typeface="B Titr" panose="00000700000000000000" pitchFamily="2" charset="-78"/>
              </a:rPr>
              <a:t> طراحي و اجراي هر روش آزمايشگاهي روي انسان بايد به روشني در يك </a:t>
            </a:r>
            <a:r>
              <a:rPr lang="ar-SA" altLang="en-US" kern="0" dirty="0" smtClean="0">
                <a:solidFill>
                  <a:srgbClr val="FFFF00"/>
                </a:solidFill>
                <a:cs typeface="B Titr" panose="00000700000000000000" pitchFamily="2" charset="-78"/>
              </a:rPr>
              <a:t>پروتكل تحقيقاتي تدوين شده</a:t>
            </a:r>
            <a:r>
              <a:rPr lang="ar-SA" altLang="en-US" kern="0" dirty="0" smtClean="0">
                <a:cs typeface="B Titr" panose="00000700000000000000" pitchFamily="2" charset="-78"/>
              </a:rPr>
              <a:t> و توسط يك كميته مستقل بررسي و تصويب شود.</a:t>
            </a:r>
          </a:p>
          <a:p>
            <a:pPr marL="609600" indent="-609600">
              <a:lnSpc>
                <a:spcPct val="90000"/>
              </a:lnSpc>
              <a:buFontTx/>
              <a:buAutoNum type="arabicPeriod"/>
            </a:pPr>
            <a:r>
              <a:rPr lang="ar-SA" altLang="en-US" kern="0" dirty="0" smtClean="0">
                <a:cs typeface="B Titr" panose="00000700000000000000" pitchFamily="2" charset="-78"/>
              </a:rPr>
              <a:t>تحقيقات بيومديكال روي انسان بايد منحصراً توسط افرادي كه از نظر علمي </a:t>
            </a:r>
            <a:r>
              <a:rPr lang="ar-SA" altLang="en-US" kern="0" dirty="0" smtClean="0">
                <a:solidFill>
                  <a:srgbClr val="FFFF00"/>
                </a:solidFill>
                <a:cs typeface="B Titr" panose="00000700000000000000" pitchFamily="2" charset="-78"/>
              </a:rPr>
              <a:t>صلاحيت</a:t>
            </a:r>
            <a:r>
              <a:rPr lang="ar-SA" altLang="en-US" kern="0" dirty="0" smtClean="0">
                <a:cs typeface="B Titr" panose="00000700000000000000" pitchFamily="2" charset="-78"/>
              </a:rPr>
              <a:t> دارند و زير نظر پزشكي كه از نظر باليني كارآمد باشد انجام گيرد.</a:t>
            </a:r>
            <a:endParaRPr lang="en-US" altLang="en-US" kern="0" dirty="0" smtClean="0">
              <a:cs typeface="B Titr" panose="00000700000000000000" pitchFamily="2" charset="-78"/>
            </a:endParaRPr>
          </a:p>
          <a:p>
            <a:pPr marL="609600" indent="-609600">
              <a:lnSpc>
                <a:spcPct val="90000"/>
              </a:lnSpc>
              <a:buFontTx/>
              <a:buAutoNum type="arabicPeriod"/>
            </a:pPr>
            <a:endParaRPr lang="en-US" altLang="en-US" kern="0" dirty="0" smtClean="0">
              <a:cs typeface="B Titr" panose="00000700000000000000" pitchFamily="2" charset="-78"/>
            </a:endParaRPr>
          </a:p>
          <a:p>
            <a:pPr marL="609600" indent="-609600">
              <a:lnSpc>
                <a:spcPct val="90000"/>
              </a:lnSpc>
              <a:buFontTx/>
              <a:buAutoNum type="arabicPeriod"/>
            </a:pPr>
            <a:r>
              <a:rPr lang="ar-SA" altLang="en-US" kern="0" dirty="0" smtClean="0">
                <a:cs typeface="B Titr" panose="00000700000000000000" pitchFamily="2" charset="-78"/>
              </a:rPr>
              <a:t> تحقيق بيومديكال روي انسان تنها در صورتي موجه است كه اهميت هدف تحقيق بر </a:t>
            </a:r>
            <a:r>
              <a:rPr lang="ar-SA" altLang="en-US" kern="0" dirty="0" smtClean="0">
                <a:solidFill>
                  <a:srgbClr val="FFFF00"/>
                </a:solidFill>
                <a:cs typeface="B Titr" panose="00000700000000000000" pitchFamily="2" charset="-78"/>
              </a:rPr>
              <a:t>خطرات</a:t>
            </a:r>
            <a:r>
              <a:rPr lang="ar-SA" altLang="en-US" kern="0" dirty="0" smtClean="0">
                <a:cs typeface="B Titr" panose="00000700000000000000" pitchFamily="2" charset="-78"/>
              </a:rPr>
              <a:t> انجام آن برتري داشته باشد. </a:t>
            </a:r>
            <a:endParaRPr lang="en-US" altLang="en-US" kern="0" dirty="0">
              <a:cs typeface="B Titr" panose="00000700000000000000" pitchFamily="2" charset="-78"/>
            </a:endParaRPr>
          </a:p>
        </p:txBody>
      </p:sp>
      <p:sp>
        <p:nvSpPr>
          <p:cNvPr id="3" name="Rectangle 2"/>
          <p:cNvSpPr txBox="1">
            <a:spLocks noChangeArrowheads="1"/>
          </p:cNvSpPr>
          <p:nvPr/>
        </p:nvSpPr>
        <p:spPr>
          <a:xfrm>
            <a:off x="5251704" y="487680"/>
            <a:ext cx="5486400" cy="762000"/>
          </a:xfrm>
          <a:prstGeom prst="rect">
            <a:avLst/>
          </a:prstGeom>
        </p:spPr>
        <p:txBody>
          <a:bodyPr/>
          <a:lst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lgn="r"/>
            <a:r>
              <a:rPr lang="ar-SA" altLang="en-US" sz="3200" kern="0" smtClean="0">
                <a:solidFill>
                  <a:srgbClr val="FFFF00"/>
                </a:solidFill>
                <a:cs typeface="B Titr" panose="00000700000000000000" pitchFamily="2" charset="-78"/>
              </a:rPr>
              <a:t>اصول اساسي بيانيه هلسينكي </a:t>
            </a:r>
            <a:endParaRPr lang="en-US" altLang="en-US" sz="3200" kern="0" dirty="0">
              <a:solidFill>
                <a:srgbClr val="FFFF00"/>
              </a:solidFill>
              <a:cs typeface="B Titr" panose="00000700000000000000" pitchFamily="2" charset="-78"/>
            </a:endParaRPr>
          </a:p>
        </p:txBody>
      </p:sp>
    </p:spTree>
    <p:extLst>
      <p:ext uri="{BB962C8B-B14F-4D97-AF65-F5344CB8AC3E}">
        <p14:creationId xmlns:p14="http://schemas.microsoft.com/office/powerpoint/2010/main" val="1618075606"/>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6032" y="1350264"/>
            <a:ext cx="11740896" cy="5181600"/>
          </a:xfrm>
          <a:prstGeom prst="rect">
            <a:avLst/>
          </a:prstGeom>
        </p:spPr>
        <p:txBody>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r>
              <a:rPr lang="ar-SA" altLang="en-US" kern="0" dirty="0" smtClean="0">
                <a:cs typeface="B Titr" panose="00000700000000000000" pitchFamily="2" charset="-78"/>
              </a:rPr>
              <a:t> تأكيد بر </a:t>
            </a:r>
            <a:r>
              <a:rPr lang="ar-SA" altLang="en-US" kern="0" dirty="0" smtClean="0">
                <a:solidFill>
                  <a:srgbClr val="FFFF00"/>
                </a:solidFill>
                <a:cs typeface="B Titr" panose="00000700000000000000" pitchFamily="2" charset="-78"/>
              </a:rPr>
              <a:t>مراقبت</a:t>
            </a:r>
            <a:r>
              <a:rPr lang="ar-SA" altLang="en-US" kern="0" dirty="0" smtClean="0">
                <a:cs typeface="B Titr" panose="00000700000000000000" pitchFamily="2" charset="-78"/>
              </a:rPr>
              <a:t> از حيوانات در اسلام</a:t>
            </a:r>
          </a:p>
          <a:p>
            <a:r>
              <a:rPr lang="ar-SA" altLang="en-US" kern="0" dirty="0" smtClean="0">
                <a:solidFill>
                  <a:srgbClr val="FFFF00"/>
                </a:solidFill>
                <a:cs typeface="B Titr" panose="00000700000000000000" pitchFamily="2" charset="-78"/>
              </a:rPr>
              <a:t> مسئوليت</a:t>
            </a:r>
            <a:r>
              <a:rPr lang="ar-SA" altLang="en-US" kern="0" dirty="0" smtClean="0">
                <a:cs typeface="B Titr" panose="00000700000000000000" pitchFamily="2" charset="-78"/>
              </a:rPr>
              <a:t> انسان در قبال همه اعمالش</a:t>
            </a:r>
          </a:p>
          <a:p>
            <a:r>
              <a:rPr lang="ar-SA" altLang="en-US" kern="0" dirty="0" smtClean="0">
                <a:cs typeface="B Titr" panose="00000700000000000000" pitchFamily="2" charset="-78"/>
              </a:rPr>
              <a:t> اشاره به فوايد حيوانات در كتب الهي و مراقبت از آنها و رفتار رحيمانه رسول اكرم</a:t>
            </a:r>
            <a:r>
              <a:rPr lang="fa-IR" altLang="en-US" kern="0" dirty="0" smtClean="0">
                <a:cs typeface="B Titr" panose="00000700000000000000" pitchFamily="2" charset="-78"/>
              </a:rPr>
              <a:t>(ص)</a:t>
            </a:r>
            <a:r>
              <a:rPr lang="ar-SA" altLang="en-US" kern="0" dirty="0" smtClean="0">
                <a:cs typeface="B Titr" panose="00000700000000000000" pitchFamily="2" charset="-78"/>
              </a:rPr>
              <a:t> </a:t>
            </a:r>
          </a:p>
          <a:p>
            <a:pPr>
              <a:buFont typeface="Wingdings" panose="05000000000000000000" pitchFamily="2" charset="2"/>
              <a:buNone/>
            </a:pPr>
            <a:r>
              <a:rPr lang="ar-SA" altLang="en-US" kern="0" dirty="0" smtClean="0">
                <a:cs typeface="B Titr" panose="00000700000000000000" pitchFamily="2" charset="-78"/>
              </a:rPr>
              <a:t> «با حيوانات باربر مهربان باشيد، آنها را آزار ندهيد،</a:t>
            </a:r>
            <a:r>
              <a:rPr lang="ar-SA" altLang="en-US" kern="0" dirty="0" smtClean="0">
                <a:cs typeface="Titr" pitchFamily="2" charset="-78"/>
              </a:rPr>
              <a:t>‌</a:t>
            </a:r>
            <a:r>
              <a:rPr lang="ar-SA" altLang="en-US" kern="0" dirty="0" smtClean="0">
                <a:cs typeface="B Titr" panose="00000700000000000000" pitchFamily="2" charset="-78"/>
              </a:rPr>
              <a:t>بيشتر از توانايي حيوان بار بر وي تحميل نكنيد» امام علي (ع)</a:t>
            </a:r>
          </a:p>
          <a:p>
            <a:r>
              <a:rPr lang="ar-SA" altLang="en-US" kern="0" dirty="0" smtClean="0">
                <a:cs typeface="B Titr" panose="00000700000000000000" pitchFamily="2" charset="-78"/>
              </a:rPr>
              <a:t> توصيه به جلوگيري از هدف‏گيري حيوانات، آزار، كشتار بي هدف و زجر آنها</a:t>
            </a:r>
          </a:p>
          <a:p>
            <a:r>
              <a:rPr lang="ar-SA" altLang="en-US" kern="0" dirty="0" smtClean="0">
                <a:solidFill>
                  <a:srgbClr val="FFFF00"/>
                </a:solidFill>
                <a:cs typeface="B Titr" panose="00000700000000000000" pitchFamily="2" charset="-78"/>
              </a:rPr>
              <a:t> به آزمايش بر روي حيوان هم بايد با ديدگاه «ضرورت» عمل نمود.</a:t>
            </a:r>
          </a:p>
          <a:p>
            <a:endParaRPr lang="en-US" altLang="en-US" kern="0" dirty="0">
              <a:cs typeface="B Titr" panose="00000700000000000000" pitchFamily="2" charset="-78"/>
            </a:endParaRPr>
          </a:p>
        </p:txBody>
      </p:sp>
      <p:sp>
        <p:nvSpPr>
          <p:cNvPr id="3" name="Rectangle 2"/>
          <p:cNvSpPr txBox="1">
            <a:spLocks noChangeArrowheads="1"/>
          </p:cNvSpPr>
          <p:nvPr/>
        </p:nvSpPr>
        <p:spPr>
          <a:xfrm>
            <a:off x="3456432" y="387096"/>
            <a:ext cx="7772400" cy="685800"/>
          </a:xfrm>
          <a:prstGeom prst="rect">
            <a:avLst/>
          </a:prstGeom>
        </p:spPr>
        <p:txBody>
          <a:bodyPr/>
          <a:lst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lgn="r"/>
            <a:r>
              <a:rPr lang="ar-SA" altLang="en-US" sz="3200" kern="0" smtClean="0">
                <a:solidFill>
                  <a:srgbClr val="FFFF00"/>
                </a:solidFill>
                <a:cs typeface="B Titr" panose="00000700000000000000" pitchFamily="2" charset="-78"/>
              </a:rPr>
              <a:t> نكاتي پيرامون تحقيق روي حيوان</a:t>
            </a:r>
            <a:endParaRPr lang="en-US" altLang="en-US" sz="3200" kern="0" dirty="0">
              <a:solidFill>
                <a:srgbClr val="FFFF00"/>
              </a:solidFill>
              <a:cs typeface="B Titr" panose="00000700000000000000" pitchFamily="2" charset="-78"/>
            </a:endParaRPr>
          </a:p>
        </p:txBody>
      </p:sp>
    </p:spTree>
    <p:extLst>
      <p:ext uri="{BB962C8B-B14F-4D97-AF65-F5344CB8AC3E}">
        <p14:creationId xmlns:p14="http://schemas.microsoft.com/office/powerpoint/2010/main" val="2978976729"/>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58368" y="228601"/>
            <a:ext cx="1092403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4000" dirty="0" smtClean="0">
                <a:solidFill>
                  <a:srgbClr val="FFFF00"/>
                </a:solidFill>
                <a:latin typeface="MS Mincho" panose="02020609040205080304" pitchFamily="49" charset="-128"/>
                <a:cs typeface="B Titr" panose="00000700000000000000" pitchFamily="2" charset="-78"/>
              </a:rPr>
              <a:t>ضرورت تدوین کدهای اختصاصی پژوهش بر روی حیوانات</a:t>
            </a:r>
            <a:endParaRPr lang="en-US" altLang="en-US" sz="4000" dirty="0">
              <a:solidFill>
                <a:srgbClr val="FFFF00"/>
              </a:solidFill>
              <a:latin typeface="MS Mincho" panose="02020609040205080304" pitchFamily="49" charset="-128"/>
              <a:cs typeface="B Titr" panose="00000700000000000000" pitchFamily="2" charset="-78"/>
            </a:endParaRPr>
          </a:p>
        </p:txBody>
      </p:sp>
      <p:sp>
        <p:nvSpPr>
          <p:cNvPr id="3" name="Rectangle 3"/>
          <p:cNvSpPr txBox="1">
            <a:spLocks noChangeArrowheads="1"/>
          </p:cNvSpPr>
          <p:nvPr/>
        </p:nvSpPr>
        <p:spPr bwMode="auto">
          <a:xfrm>
            <a:off x="365760" y="2023872"/>
            <a:ext cx="11570208" cy="427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1" eaLnBrk="1" fontAlgn="base" latinLnBrk="0" hangingPunct="1">
              <a:lnSpc>
                <a:spcPct val="150000"/>
              </a:lnSpc>
              <a:spcBef>
                <a:spcPct val="20000"/>
              </a:spcBef>
              <a:spcAft>
                <a:spcPct val="0"/>
              </a:spcAft>
              <a:buClrTx/>
              <a:buSzTx/>
              <a:buFontTx/>
              <a:buBlip>
                <a:blip r:embed="rId2"/>
              </a:buBlip>
              <a:tabLst/>
              <a:defRPr/>
            </a:pPr>
            <a:r>
              <a:rPr kumimoji="0" lang="fa-IR" altLang="en-US" sz="2400" b="0" i="0" u="none" strike="noStrike" kern="1200" cap="none" spc="0" normalizeH="0" baseline="0" noProof="0" dirty="0" smtClean="0">
                <a:ln>
                  <a:noFill/>
                </a:ln>
                <a:effectLst/>
                <a:uLnTx/>
                <a:uFillTx/>
                <a:latin typeface="Arial"/>
                <a:cs typeface="B Titr" panose="00000700000000000000" pitchFamily="2" charset="-78"/>
              </a:rPr>
              <a:t>رعايت مقررات خاصي كه بر مبناي حفظ سلامت حيوان در طول پژوهش طراحي مي شوند از سويي باعث مي شوند كه </a:t>
            </a:r>
            <a:r>
              <a:rPr kumimoji="0" lang="fa-IR" altLang="en-US" sz="2400" b="0" i="0" u="none" strike="noStrike" kern="1200" cap="none" spc="0" normalizeH="0" baseline="0" noProof="0" dirty="0" smtClean="0">
                <a:ln>
                  <a:noFill/>
                </a:ln>
                <a:solidFill>
                  <a:srgbClr val="FFFF00"/>
                </a:solidFill>
                <a:effectLst/>
                <a:uLnTx/>
                <a:uFillTx/>
                <a:latin typeface="Arial"/>
                <a:cs typeface="B Titr" panose="00000700000000000000" pitchFamily="2" charset="-78"/>
              </a:rPr>
              <a:t>حيوان مورد استفاده در طول زندگي در آزمايشگاه از شرايط مطلوب برخوردار </a:t>
            </a:r>
            <a:r>
              <a:rPr kumimoji="0" lang="fa-IR" altLang="en-US" sz="2400" b="0" i="0" u="none" strike="noStrike" kern="1200" cap="none" spc="0" normalizeH="0" baseline="0" noProof="0" dirty="0" smtClean="0">
                <a:ln>
                  <a:noFill/>
                </a:ln>
                <a:effectLst/>
                <a:uLnTx/>
                <a:uFillTx/>
                <a:latin typeface="Arial"/>
                <a:cs typeface="B Titr" panose="00000700000000000000" pitchFamily="2" charset="-78"/>
              </a:rPr>
              <a:t>باشد و از اين</a:t>
            </a:r>
            <a:r>
              <a:rPr kumimoji="0" lang="fa-IR" altLang="en-US" sz="2400" b="0" i="0" u="none" strike="noStrike" kern="1200" cap="none" spc="0" normalizeH="0" noProof="0" dirty="0" smtClean="0">
                <a:ln>
                  <a:noFill/>
                </a:ln>
                <a:effectLst/>
                <a:uLnTx/>
                <a:uFillTx/>
                <a:latin typeface="Arial"/>
                <a:cs typeface="B Titr" panose="00000700000000000000" pitchFamily="2" charset="-78"/>
              </a:rPr>
              <a:t> </a:t>
            </a:r>
            <a:r>
              <a:rPr kumimoji="0" lang="fa-IR" altLang="en-US" sz="2400" b="0" i="0" u="none" strike="noStrike" kern="1200" cap="none" spc="0" normalizeH="0" baseline="0" noProof="0" dirty="0" smtClean="0">
                <a:ln>
                  <a:noFill/>
                </a:ln>
                <a:effectLst/>
                <a:uLnTx/>
                <a:uFillTx/>
                <a:latin typeface="Arial"/>
                <a:cs typeface="B Titr" panose="00000700000000000000" pitchFamily="2" charset="-78"/>
              </a:rPr>
              <a:t>طريق اهداف انسان دوستانه مورد نظر بسياري از مجامع حمايت از حيوانات جلب گردد. </a:t>
            </a:r>
          </a:p>
          <a:p>
            <a:pPr marL="0" marR="0" lvl="0" indent="0" algn="just" defTabSz="914400" rtl="1" eaLnBrk="1" fontAlgn="base" latinLnBrk="0" hangingPunct="1">
              <a:lnSpc>
                <a:spcPct val="150000"/>
              </a:lnSpc>
              <a:spcBef>
                <a:spcPct val="20000"/>
              </a:spcBef>
              <a:spcAft>
                <a:spcPct val="0"/>
              </a:spcAft>
              <a:buClrTx/>
              <a:buSzTx/>
              <a:tabLst/>
              <a:defRPr/>
            </a:pPr>
            <a:endParaRPr kumimoji="0" lang="fa-IR" altLang="en-US" sz="2400" b="0" i="0" u="none" strike="noStrike" kern="1200" cap="none" spc="0" normalizeH="0" baseline="0" noProof="0" dirty="0" smtClean="0">
              <a:ln>
                <a:noFill/>
              </a:ln>
              <a:effectLst/>
              <a:uLnTx/>
              <a:uFillTx/>
              <a:latin typeface="Arial"/>
              <a:cs typeface="B Titr" panose="00000700000000000000" pitchFamily="2" charset="-78"/>
            </a:endParaRPr>
          </a:p>
          <a:p>
            <a:pPr marL="0" marR="0" lvl="0" indent="0" algn="just" defTabSz="914400" rtl="1" eaLnBrk="1" fontAlgn="base" latinLnBrk="0" hangingPunct="1">
              <a:lnSpc>
                <a:spcPct val="150000"/>
              </a:lnSpc>
              <a:spcBef>
                <a:spcPct val="20000"/>
              </a:spcBef>
              <a:spcAft>
                <a:spcPct val="0"/>
              </a:spcAft>
              <a:buClrTx/>
              <a:buSzTx/>
              <a:buFontTx/>
              <a:buBlip>
                <a:blip r:embed="rId2"/>
              </a:buBlip>
              <a:tabLst/>
              <a:defRPr/>
            </a:pPr>
            <a:endParaRPr kumimoji="0" lang="en-US" altLang="en-US" sz="2400" b="0" i="0" u="none" strike="noStrike" kern="1200" cap="none" spc="0" normalizeH="0" baseline="0" noProof="0" dirty="0" smtClean="0">
              <a:ln>
                <a:noFill/>
              </a:ln>
              <a:effectLst/>
              <a:uLnTx/>
              <a:uFillTx/>
              <a:latin typeface="Arial"/>
              <a:cs typeface="B Titr" panose="00000700000000000000" pitchFamily="2" charset="-78"/>
            </a:endParaRPr>
          </a:p>
          <a:p>
            <a:pPr marL="0" marR="0" lvl="0" indent="0" algn="just" defTabSz="914400" rtl="1" eaLnBrk="1" fontAlgn="base" latinLnBrk="0" hangingPunct="1">
              <a:lnSpc>
                <a:spcPct val="150000"/>
              </a:lnSpc>
              <a:spcBef>
                <a:spcPct val="20000"/>
              </a:spcBef>
              <a:spcAft>
                <a:spcPct val="0"/>
              </a:spcAft>
              <a:buClrTx/>
              <a:buSzTx/>
              <a:buFontTx/>
              <a:buBlip>
                <a:blip r:embed="rId2"/>
              </a:buBlip>
              <a:tabLst/>
              <a:defRPr/>
            </a:pPr>
            <a:r>
              <a:rPr kumimoji="0" lang="fa-IR" altLang="en-US" sz="2400" b="0" i="0" u="none" strike="noStrike" kern="1200" cap="none" spc="0" normalizeH="0" baseline="0" noProof="0" dirty="0" smtClean="0">
                <a:ln>
                  <a:noFill/>
                </a:ln>
                <a:effectLst/>
                <a:uLnTx/>
                <a:uFillTx/>
                <a:latin typeface="Arial"/>
                <a:cs typeface="B Titr" panose="00000700000000000000" pitchFamily="2" charset="-78"/>
              </a:rPr>
              <a:t> از سويي ديگر سلامت حيوان در طول مطالعه حفظ می گردد تا </a:t>
            </a:r>
            <a:r>
              <a:rPr kumimoji="0" lang="fa-IR" altLang="en-US" sz="2400" b="0" i="0" u="none" strike="noStrike" kern="1200" cap="none" spc="0" normalizeH="0" baseline="0" noProof="0" dirty="0" smtClean="0">
                <a:ln>
                  <a:noFill/>
                </a:ln>
                <a:solidFill>
                  <a:srgbClr val="FFFF00"/>
                </a:solidFill>
                <a:effectLst/>
                <a:uLnTx/>
                <a:uFillTx/>
                <a:latin typeface="Arial"/>
                <a:cs typeface="B Titr" panose="00000700000000000000" pitchFamily="2" charset="-78"/>
              </a:rPr>
              <a:t>اثرات سوء و مداخله گرانه بر نتايج پژوهش حذف شوند</a:t>
            </a:r>
            <a:r>
              <a:rPr kumimoji="0" lang="en-US" altLang="en-US" sz="2400" b="0" i="0" u="none" strike="noStrike" kern="1200" cap="none" spc="0" normalizeH="0" baseline="0" noProof="0" dirty="0" smtClean="0">
                <a:ln>
                  <a:noFill/>
                </a:ln>
                <a:solidFill>
                  <a:srgbClr val="FFFF00"/>
                </a:solidFill>
                <a:effectLst/>
                <a:uLnTx/>
                <a:uFillTx/>
                <a:latin typeface="Arial"/>
                <a:cs typeface="B Titr" panose="00000700000000000000" pitchFamily="2" charset="-78"/>
              </a:rPr>
              <a:t>. </a:t>
            </a:r>
            <a:endParaRPr kumimoji="0" lang="en-US" altLang="en-US" sz="2400" b="0" i="0" u="none" strike="noStrike" kern="1200" cap="none" spc="0" normalizeH="0" baseline="0" noProof="0" dirty="0">
              <a:ln>
                <a:noFill/>
              </a:ln>
              <a:solidFill>
                <a:srgbClr val="FFFF00"/>
              </a:solidFill>
              <a:effectLst/>
              <a:uLnTx/>
              <a:uFillTx/>
              <a:latin typeface="Arial"/>
              <a:cs typeface="B Titr" panose="00000700000000000000" pitchFamily="2" charset="-78"/>
            </a:endParaRPr>
          </a:p>
        </p:txBody>
      </p:sp>
    </p:spTree>
    <p:extLst>
      <p:ext uri="{BB962C8B-B14F-4D97-AF65-F5344CB8AC3E}">
        <p14:creationId xmlns:p14="http://schemas.microsoft.com/office/powerpoint/2010/main" val="5080622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24256" y="304801"/>
            <a:ext cx="1126540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4000" dirty="0" smtClean="0">
                <a:solidFill>
                  <a:srgbClr val="FFFF00"/>
                </a:solidFill>
                <a:latin typeface="MS Mincho" panose="02020609040205080304" pitchFamily="49" charset="-128"/>
                <a:cs typeface="B Titr" panose="00000700000000000000" pitchFamily="2" charset="-78"/>
              </a:rPr>
              <a:t>ضرورت تدوین کدهای اختصاصی پژوهش بر روی حیوانات</a:t>
            </a:r>
            <a:endParaRPr lang="en-US" altLang="en-US" sz="4000" dirty="0">
              <a:solidFill>
                <a:srgbClr val="FFFF00"/>
              </a:solidFill>
              <a:latin typeface="MS Mincho" panose="02020609040205080304" pitchFamily="49" charset="-128"/>
              <a:cs typeface="B Titr" panose="00000700000000000000" pitchFamily="2" charset="-78"/>
            </a:endParaRPr>
          </a:p>
        </p:txBody>
      </p:sp>
      <p:sp>
        <p:nvSpPr>
          <p:cNvPr id="3" name="Rectangle 3"/>
          <p:cNvSpPr txBox="1">
            <a:spLocks noChangeArrowheads="1"/>
          </p:cNvSpPr>
          <p:nvPr/>
        </p:nvSpPr>
        <p:spPr bwMode="auto">
          <a:xfrm>
            <a:off x="304800" y="2057400"/>
            <a:ext cx="1178966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1" eaLnBrk="1" fontAlgn="base" latinLnBrk="0" hangingPunct="1">
              <a:lnSpc>
                <a:spcPct val="150000"/>
              </a:lnSpc>
              <a:spcBef>
                <a:spcPct val="20000"/>
              </a:spcBef>
              <a:spcAft>
                <a:spcPct val="0"/>
              </a:spcAft>
              <a:buClrTx/>
              <a:buSzTx/>
              <a:buFont typeface="Wingdings" panose="05000000000000000000" pitchFamily="2" charset="2"/>
              <a:buChar char="v"/>
              <a:tabLst/>
              <a:defRPr/>
            </a:pPr>
            <a:r>
              <a:rPr kumimoji="0" lang="fa-IR" altLang="en-US" sz="2400" b="0" i="0" u="none" strike="noStrike" kern="1200" cap="none" spc="0" normalizeH="0" baseline="0" noProof="0" dirty="0" smtClean="0">
                <a:ln>
                  <a:noFill/>
                </a:ln>
                <a:effectLst/>
                <a:uLnTx/>
                <a:uFillTx/>
                <a:latin typeface="Arial"/>
                <a:cs typeface="B Titr" panose="00000700000000000000" pitchFamily="2" charset="-78"/>
              </a:rPr>
              <a:t> در حال حاضر بسياري از مجلات معتبر دنيا براي چاپ مقالاتي كه در طول مطالعه از حيوان زنده استفاده شده، ضميمه نمودن گواهي هاي لازم از مراكز حمايت از حيوانات را درخواست مي كنند.</a:t>
            </a:r>
          </a:p>
          <a:p>
            <a:pPr marL="342900" marR="0" lvl="0" indent="-342900" algn="just" defTabSz="914400" rtl="1" eaLnBrk="1" fontAlgn="base" latinLnBrk="0" hangingPunct="1">
              <a:lnSpc>
                <a:spcPct val="150000"/>
              </a:lnSpc>
              <a:spcBef>
                <a:spcPct val="20000"/>
              </a:spcBef>
              <a:spcAft>
                <a:spcPct val="0"/>
              </a:spcAft>
              <a:buClrTx/>
              <a:buSzTx/>
              <a:buFont typeface="Wingdings" panose="05000000000000000000" pitchFamily="2" charset="2"/>
              <a:buChar char="v"/>
              <a:tabLst/>
              <a:defRPr/>
            </a:pPr>
            <a:endParaRPr kumimoji="0" lang="fa-IR" altLang="en-US" sz="2400" b="0" i="0" u="none" strike="noStrike" kern="1200" cap="none" spc="0" normalizeH="0" baseline="0" noProof="0" dirty="0" smtClean="0">
              <a:ln>
                <a:noFill/>
              </a:ln>
              <a:effectLst/>
              <a:uLnTx/>
              <a:uFillTx/>
              <a:latin typeface="Arial"/>
              <a:cs typeface="B Titr" panose="00000700000000000000" pitchFamily="2" charset="-78"/>
            </a:endParaRPr>
          </a:p>
          <a:p>
            <a:pPr marL="342900" marR="0" lvl="0" indent="-342900" algn="just" defTabSz="914400" rtl="1" eaLnBrk="1" fontAlgn="base" latinLnBrk="0" hangingPunct="1">
              <a:lnSpc>
                <a:spcPct val="150000"/>
              </a:lnSpc>
              <a:spcBef>
                <a:spcPct val="20000"/>
              </a:spcBef>
              <a:spcAft>
                <a:spcPct val="0"/>
              </a:spcAft>
              <a:buClrTx/>
              <a:buSzTx/>
              <a:buFont typeface="Wingdings" panose="05000000000000000000" pitchFamily="2" charset="2"/>
              <a:buChar char="v"/>
              <a:tabLst/>
              <a:defRPr/>
            </a:pPr>
            <a:r>
              <a:rPr kumimoji="0" lang="fa-IR" altLang="en-US" sz="2400" b="0" i="0" u="none" strike="noStrike" kern="1200" cap="none" spc="0" normalizeH="0" baseline="0" noProof="0" dirty="0" smtClean="0">
                <a:ln>
                  <a:noFill/>
                </a:ln>
                <a:solidFill>
                  <a:srgbClr val="FFFF00"/>
                </a:solidFill>
                <a:effectLst/>
                <a:uLnTx/>
                <a:uFillTx/>
                <a:latin typeface="Arial"/>
                <a:cs typeface="B Titr" panose="00000700000000000000" pitchFamily="2" charset="-78"/>
              </a:rPr>
              <a:t>وجود </a:t>
            </a:r>
            <a:r>
              <a:rPr kumimoji="0" lang="fa-IR" altLang="en-US" sz="2400" b="0" i="0" u="none" strike="noStrike" kern="1200" cap="none" spc="0" normalizeH="0" baseline="0" noProof="0" dirty="0" smtClean="0">
                <a:ln>
                  <a:noFill/>
                </a:ln>
                <a:solidFill>
                  <a:srgbClr val="FFFF00"/>
                </a:solidFill>
                <a:effectLst/>
                <a:uLnTx/>
                <a:uFillTx/>
                <a:latin typeface="Arial"/>
                <a:cs typeface="B Titr" panose="00000700000000000000" pitchFamily="2" charset="-78"/>
              </a:rPr>
              <a:t>فرهنگ عطوفت به موجودات زنده و عدم آزار رساني به حيوانات كه در دستورات ديني ما فراوان وجود دارند نيز ما را وادار مي كنند تا تلاش خود را براي حفظ رفاه لازم براي حيواناتي كه در آموزش و پژوهش از آنها بهره گرفته مي شوند را دو چندان كنيم.</a:t>
            </a:r>
            <a:endParaRPr kumimoji="0" lang="en-US" altLang="en-US" sz="2400" b="0" i="0" u="none" strike="noStrike" kern="1200" cap="none" spc="0" normalizeH="0" baseline="0" noProof="0" dirty="0">
              <a:ln>
                <a:noFill/>
              </a:ln>
              <a:solidFill>
                <a:srgbClr val="FFFF00"/>
              </a:solidFill>
              <a:effectLst/>
              <a:uLnTx/>
              <a:uFillTx/>
              <a:latin typeface="Arial"/>
              <a:cs typeface="B Titr" panose="00000700000000000000" pitchFamily="2" charset="-78"/>
            </a:endParaRPr>
          </a:p>
        </p:txBody>
      </p:sp>
    </p:spTree>
    <p:extLst>
      <p:ext uri="{BB962C8B-B14F-4D97-AF65-F5344CB8AC3E}">
        <p14:creationId xmlns:p14="http://schemas.microsoft.com/office/powerpoint/2010/main" val="543876475"/>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08632" y="280416"/>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838200" marR="0" lvl="0" indent="-838200" algn="ctr" defTabSz="914400" rtl="1" eaLnBrk="1" fontAlgn="base" latinLnBrk="0" hangingPunct="1">
              <a:lnSpc>
                <a:spcPct val="100000"/>
              </a:lnSpc>
              <a:spcBef>
                <a:spcPct val="0"/>
              </a:spcBef>
              <a:spcAft>
                <a:spcPct val="0"/>
              </a:spcAft>
              <a:buClrTx/>
              <a:buSzTx/>
              <a:buFontTx/>
              <a:buNone/>
              <a:tabLst/>
              <a:defRPr/>
            </a:pPr>
            <a:r>
              <a:rPr kumimoji="0" lang="fa-IR" altLang="en-US" sz="3600" b="1" i="0" u="none" strike="noStrike" kern="1200" cap="none" spc="0" normalizeH="0" baseline="0" noProof="0" dirty="0" smtClean="0">
                <a:ln>
                  <a:noFill/>
                </a:ln>
                <a:solidFill>
                  <a:srgbClr val="FFFF00"/>
                </a:solidFill>
                <a:effectLst/>
                <a:uLnTx/>
                <a:uFillTx/>
                <a:latin typeface="Arial"/>
                <a:cs typeface="B Titr" panose="00000700000000000000" pitchFamily="2" charset="-78"/>
              </a:rPr>
              <a:t>نمونه های مشابه در سایر کشورها</a:t>
            </a:r>
            <a:endParaRPr kumimoji="0" lang="en-US" altLang="en-US" sz="3600" b="1" i="0" u="none" strike="noStrike" kern="1200" cap="none" spc="0" normalizeH="0" baseline="0" noProof="0" dirty="0">
              <a:ln>
                <a:noFill/>
              </a:ln>
              <a:solidFill>
                <a:srgbClr val="FFFF00"/>
              </a:solidFill>
              <a:effectLst/>
              <a:uLnTx/>
              <a:uFillTx/>
              <a:latin typeface="Arial"/>
              <a:cs typeface="B Titr" panose="00000700000000000000" pitchFamily="2" charset="-78"/>
            </a:endParaRPr>
          </a:p>
        </p:txBody>
      </p:sp>
      <p:sp>
        <p:nvSpPr>
          <p:cNvPr id="3" name="Rectangle 4"/>
          <p:cNvSpPr>
            <a:spLocks noChangeArrowheads="1"/>
          </p:cNvSpPr>
          <p:nvPr/>
        </p:nvSpPr>
        <p:spPr bwMode="auto">
          <a:xfrm>
            <a:off x="158496" y="1718658"/>
            <a:ext cx="119359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buFontTx/>
              <a:buChar char="•"/>
            </a:pPr>
            <a:r>
              <a:rPr lang="en-US" altLang="en-US" sz="3200" dirty="0" smtClean="0">
                <a:solidFill>
                  <a:srgbClr val="FFFF00"/>
                </a:solidFill>
                <a:latin typeface="Times New Roman" panose="02020603050405020304" pitchFamily="18" charset="0"/>
                <a:cs typeface="Times New Roman" panose="02020603050405020304" pitchFamily="18" charset="0"/>
              </a:rPr>
              <a:t>MRC</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Ethics </a:t>
            </a:r>
            <a:r>
              <a:rPr lang="en-US" altLang="en-US" sz="3200" dirty="0" smtClean="0">
                <a:latin typeface="Times New Roman" panose="02020603050405020304" pitchFamily="18" charset="0"/>
                <a:cs typeface="Times New Roman" panose="02020603050405020304" pitchFamily="18" charset="0"/>
              </a:rPr>
              <a:t>guide (</a:t>
            </a:r>
            <a:r>
              <a:rPr lang="en-US" sz="3200" dirty="0">
                <a:solidFill>
                  <a:srgbClr val="FFFF00"/>
                </a:solidFill>
              </a:rPr>
              <a:t>Medical Research </a:t>
            </a:r>
            <a:r>
              <a:rPr lang="en-US" sz="3200" dirty="0" smtClean="0">
                <a:solidFill>
                  <a:srgbClr val="FFFF00"/>
                </a:solidFill>
              </a:rPr>
              <a:t>Council</a:t>
            </a:r>
            <a:r>
              <a:rPr lang="en-US" sz="3200" dirty="0" smtClean="0"/>
              <a:t>)</a:t>
            </a:r>
            <a:r>
              <a:rPr lang="en-US" altLang="en-US" sz="3200" dirty="0" smtClean="0">
                <a:latin typeface="Times New Roman" panose="02020603050405020304" pitchFamily="18" charset="0"/>
                <a:cs typeface="Times New Roman" panose="02020603050405020304" pitchFamily="18" charset="0"/>
              </a:rPr>
              <a:t> , Medical  research  council , </a:t>
            </a:r>
            <a:r>
              <a:rPr lang="en-US" altLang="en-US" sz="3200" dirty="0" smtClean="0">
                <a:solidFill>
                  <a:srgbClr val="FFFF00"/>
                </a:solidFill>
                <a:latin typeface="Times New Roman" panose="02020603050405020304" pitchFamily="18" charset="0"/>
                <a:cs typeface="Times New Roman" panose="02020603050405020304" pitchFamily="18" charset="0"/>
              </a:rPr>
              <a:t>London</a:t>
            </a:r>
          </a:p>
          <a:p>
            <a:pPr fontAlgn="base">
              <a:spcBef>
                <a:spcPct val="0"/>
              </a:spcBef>
              <a:spcAft>
                <a:spcPct val="0"/>
              </a:spcAft>
              <a:buFontTx/>
              <a:buChar char="•"/>
            </a:pPr>
            <a:endParaRPr lang="en-US" altLang="en-US" sz="3200" dirty="0">
              <a:solidFill>
                <a:srgbClr val="FFFF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dirty="0">
                <a:solidFill>
                  <a:srgbClr val="FFFF00"/>
                </a:solidFill>
                <a:latin typeface="Times New Roman" panose="02020603050405020304" pitchFamily="18" charset="0"/>
                <a:cs typeface="Times New Roman" panose="02020603050405020304" pitchFamily="18" charset="0"/>
              </a:rPr>
              <a:t>APA’s Guidelines </a:t>
            </a:r>
            <a:r>
              <a:rPr lang="en-US" altLang="en-US" sz="3200" dirty="0">
                <a:latin typeface="Times New Roman" panose="02020603050405020304" pitchFamily="18" charset="0"/>
                <a:cs typeface="Times New Roman" panose="02020603050405020304" pitchFamily="18" charset="0"/>
              </a:rPr>
              <a:t>for Ethical Conduct in the Care and Use of </a:t>
            </a:r>
            <a:r>
              <a:rPr lang="en-US" altLang="en-US" sz="3200" dirty="0" smtClean="0">
                <a:latin typeface="Times New Roman" panose="02020603050405020304" pitchFamily="18" charset="0"/>
                <a:cs typeface="Times New Roman" panose="02020603050405020304" pitchFamily="18" charset="0"/>
              </a:rPr>
              <a:t>Animals</a:t>
            </a:r>
          </a:p>
          <a:p>
            <a:pPr fontAlgn="base">
              <a:spcBef>
                <a:spcPct val="0"/>
              </a:spcBef>
              <a:spcAft>
                <a:spcPct val="0"/>
              </a:spcAft>
            </a:pPr>
            <a:r>
              <a:rPr lang="en-US" altLang="en-US" sz="3200" dirty="0" smtClean="0">
                <a:latin typeface="Times New Roman" panose="02020603050405020304" pitchFamily="18" charset="0"/>
                <a:cs typeface="Times New Roman" panose="02020603050405020304" pitchFamily="18" charset="0"/>
              </a:rPr>
              <a:t>              (</a:t>
            </a:r>
            <a:r>
              <a:rPr lang="en-US" sz="3200" dirty="0">
                <a:solidFill>
                  <a:srgbClr val="FFFF00"/>
                </a:solidFill>
              </a:rPr>
              <a:t>American Psychological Association </a:t>
            </a:r>
            <a:r>
              <a:rPr lang="en-US" sz="3200" dirty="0" smtClean="0">
                <a:solidFill>
                  <a:srgbClr val="FFFF00"/>
                </a:solidFill>
              </a:rPr>
              <a:t>: </a:t>
            </a:r>
            <a:r>
              <a:rPr lang="en-US" sz="3200" b="1" dirty="0" smtClean="0">
                <a:solidFill>
                  <a:srgbClr val="FFFF00"/>
                </a:solidFill>
              </a:rPr>
              <a:t>APA</a:t>
            </a:r>
            <a:r>
              <a:rPr lang="en-US" sz="3200" dirty="0">
                <a:solidFill>
                  <a:srgbClr val="FFFF00"/>
                </a:solidFill>
              </a:rPr>
              <a:t>)</a:t>
            </a:r>
            <a:endParaRPr lang="en-US" altLang="en-US" sz="3200" dirty="0">
              <a:solidFill>
                <a:srgbClr val="FFFF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dirty="0">
                <a:solidFill>
                  <a:srgbClr val="FFFF00"/>
                </a:solidFill>
                <a:latin typeface="Times New Roman" panose="02020603050405020304" pitchFamily="18" charset="0"/>
                <a:cs typeface="Times New Roman" panose="02020603050405020304" pitchFamily="18" charset="0"/>
              </a:rPr>
              <a:t>Australian code </a:t>
            </a:r>
            <a:r>
              <a:rPr lang="en-US" altLang="en-US" sz="3200" dirty="0">
                <a:latin typeface="Times New Roman" panose="02020603050405020304" pitchFamily="18" charset="0"/>
                <a:cs typeface="Times New Roman" panose="02020603050405020304" pitchFamily="18" charset="0"/>
              </a:rPr>
              <a:t>of practice for the care and use of animals for scientific purposes 7th Edition, 2004</a:t>
            </a:r>
          </a:p>
          <a:p>
            <a:pPr fontAlgn="base">
              <a:spcBef>
                <a:spcPct val="0"/>
              </a:spcBef>
              <a:spcAft>
                <a:spcPct val="0"/>
              </a:spcAft>
            </a:pPr>
            <a:endParaRPr lang="en-US" altLang="en-US" sz="3200" dirty="0">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ANS MANY OTHERS…</a:t>
            </a:r>
          </a:p>
        </p:txBody>
      </p:sp>
    </p:spTree>
    <p:extLst>
      <p:ext uri="{BB962C8B-B14F-4D97-AF65-F5344CB8AC3E}">
        <p14:creationId xmlns:p14="http://schemas.microsoft.com/office/powerpoint/2010/main" val="3410503011"/>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1586222"/>
            <a:ext cx="10997183" cy="707886"/>
          </a:xfrm>
          <a:prstGeom prst="rect">
            <a:avLst/>
          </a:prstGeom>
        </p:spPr>
        <p:txBody>
          <a:bodyPr wrap="square">
            <a:spAutoFit/>
          </a:bodyPr>
          <a:lstStyle/>
          <a:p>
            <a:pPr algn="ctr"/>
            <a:r>
              <a:rPr lang="fa-IR" sz="4000" dirty="0">
                <a:solidFill>
                  <a:srgbClr val="FFFF00"/>
                </a:solidFill>
                <a:cs typeface="B Titr" panose="00000700000000000000" pitchFamily="2" charset="-78"/>
              </a:rPr>
              <a:t>کارگاه آموزشی کار با حیوانات آزمایشگاهی</a:t>
            </a:r>
            <a:endParaRPr lang="en-US" sz="4000" dirty="0">
              <a:solidFill>
                <a:srgbClr val="FFFF00"/>
              </a:solidFill>
              <a:cs typeface="B Titr" panose="00000700000000000000" pitchFamily="2" charset="-78"/>
            </a:endParaRPr>
          </a:p>
        </p:txBody>
      </p:sp>
      <p:sp>
        <p:nvSpPr>
          <p:cNvPr id="4" name="TextBox 3"/>
          <p:cNvSpPr txBox="1"/>
          <p:nvPr/>
        </p:nvSpPr>
        <p:spPr>
          <a:xfrm>
            <a:off x="548640" y="2901696"/>
            <a:ext cx="11119104" cy="1077218"/>
          </a:xfrm>
          <a:prstGeom prst="rect">
            <a:avLst/>
          </a:prstGeom>
          <a:noFill/>
        </p:spPr>
        <p:txBody>
          <a:bodyPr wrap="square" rtlCol="0">
            <a:spAutoFit/>
          </a:bodyPr>
          <a:lstStyle/>
          <a:p>
            <a:pPr algn="ctr" rtl="1"/>
            <a:r>
              <a:rPr lang="fa-IR" sz="3200" dirty="0" smtClean="0">
                <a:cs typeface="B Titr" panose="00000700000000000000" pitchFamily="2" charset="-78"/>
              </a:rPr>
              <a:t>هیبت الله صادقی</a:t>
            </a:r>
          </a:p>
          <a:p>
            <a:pPr algn="ctr" rtl="1"/>
            <a:r>
              <a:rPr lang="fa-IR" sz="3200" dirty="0" smtClean="0">
                <a:cs typeface="B Titr" panose="00000700000000000000" pitchFamily="2" charset="-78"/>
              </a:rPr>
              <a:t>عضو هیات علمی دانشگاه علوم پزشکی یاسوج</a:t>
            </a:r>
            <a:endParaRPr lang="en-US" sz="3200" dirty="0">
              <a:cs typeface="B Titr" panose="00000700000000000000" pitchFamily="2" charset="-78"/>
            </a:endParaRPr>
          </a:p>
        </p:txBody>
      </p:sp>
    </p:spTree>
    <p:extLst>
      <p:ext uri="{BB962C8B-B14F-4D97-AF65-F5344CB8AC3E}">
        <p14:creationId xmlns:p14="http://schemas.microsoft.com/office/powerpoint/2010/main" val="4040298965"/>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57400" y="195072"/>
            <a:ext cx="7772400" cy="102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838200" marR="0" lvl="0" indent="-838200" algn="ctr" defTabSz="914400" rtl="1" eaLnBrk="1" fontAlgn="base" latinLnBrk="0" hangingPunct="1">
              <a:lnSpc>
                <a:spcPct val="100000"/>
              </a:lnSpc>
              <a:spcBef>
                <a:spcPct val="0"/>
              </a:spcBef>
              <a:spcAft>
                <a:spcPct val="0"/>
              </a:spcAft>
              <a:buClrTx/>
              <a:buSzTx/>
              <a:buFontTx/>
              <a:buNone/>
              <a:tabLst/>
              <a:defRPr/>
            </a:pPr>
            <a:r>
              <a:rPr kumimoji="0" lang="fa-IR" altLang="en-US" sz="4000" b="1" i="0" u="none" strike="noStrike" kern="1200" cap="none" spc="0" normalizeH="0" baseline="0" noProof="0" dirty="0" smtClean="0">
                <a:ln>
                  <a:noFill/>
                </a:ln>
                <a:solidFill>
                  <a:srgbClr val="FFFF00"/>
                </a:solidFill>
                <a:effectLst/>
                <a:uLnTx/>
                <a:uFillTx/>
                <a:latin typeface="Arial"/>
                <a:cs typeface="B Titr" panose="00000700000000000000" pitchFamily="2" charset="-78"/>
              </a:rPr>
              <a:t>نمونه های مشابه در سایر کشورها</a:t>
            </a:r>
            <a:endParaRPr kumimoji="0" lang="en-US" altLang="en-US" sz="4000" b="1" i="0" u="none" strike="noStrike" kern="1200" cap="none" spc="0" normalizeH="0" baseline="0" noProof="0" dirty="0">
              <a:ln>
                <a:noFill/>
              </a:ln>
              <a:solidFill>
                <a:srgbClr val="FFFF00"/>
              </a:solidFill>
              <a:effectLst/>
              <a:uLnTx/>
              <a:uFillTx/>
              <a:latin typeface="Arial"/>
              <a:cs typeface="B Titr" panose="00000700000000000000" pitchFamily="2" charset="-78"/>
            </a:endParaRPr>
          </a:p>
        </p:txBody>
      </p:sp>
      <p:sp>
        <p:nvSpPr>
          <p:cNvPr id="3" name="Rectangle 3"/>
          <p:cNvSpPr txBox="1">
            <a:spLocks noChangeArrowheads="1"/>
          </p:cNvSpPr>
          <p:nvPr/>
        </p:nvSpPr>
        <p:spPr bwMode="auto">
          <a:xfrm>
            <a:off x="341376" y="1219200"/>
            <a:ext cx="11375136"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ctr" defTabSz="914400" rtl="0" eaLnBrk="1" fontAlgn="base" latinLnBrk="0" hangingPunct="1">
              <a:lnSpc>
                <a:spcPct val="80000"/>
              </a:lnSpc>
              <a:spcBef>
                <a:spcPct val="20000"/>
              </a:spcBef>
              <a:spcAft>
                <a:spcPct val="0"/>
              </a:spcAft>
              <a:buClrTx/>
              <a:buSzTx/>
              <a:tabLst/>
              <a:defRPr/>
            </a:pPr>
            <a:r>
              <a:rPr kumimoji="0" lang="en-US" altLang="en-US" sz="36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USA</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endParaRPr kumimoji="0" lang="en-US" altLang="en-US" sz="28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The </a:t>
            </a:r>
            <a:r>
              <a:rPr kumimoji="0" lang="en-US" altLang="en-US" sz="28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USDA</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is responsible for enforcing the </a:t>
            </a:r>
            <a:r>
              <a:rPr kumimoji="0" lang="en-US" altLang="en-US" sz="28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Animal Welfare Act</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amended in</a:t>
            </a:r>
            <a:r>
              <a:rPr kumimoji="0" lang="en-US" altLang="en-US" sz="28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1985.</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The Act applies to all research facilities: public or private, academic or industry based, whether or not they receive federal funds.</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All covered facilities must register with the </a:t>
            </a:r>
            <a:r>
              <a:rPr kumimoji="0" lang="en-US" altLang="en-US" sz="28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USDA</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and report to the </a:t>
            </a:r>
            <a:r>
              <a:rPr kumimoji="0" lang="en-US" altLang="en-US" sz="28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USDA</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verifying compliance and indicating the number and species of animals used by types of procedures (i.e. painless, pain relief given or not given because of scientific necessity).</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The </a:t>
            </a:r>
            <a:r>
              <a:rPr kumimoji="0" lang="en-US" altLang="en-US" sz="28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USDA</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is required to inspect each facility at least annually.</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The inspections are unannounced. </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More frequent unscheduled inspections are made if significant deficiencies are identified. </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709754"/>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57400" y="633984"/>
            <a:ext cx="7772400" cy="96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838200" marR="0" lvl="0" indent="-838200" algn="ctr" defTabSz="914400" rtl="1" eaLnBrk="1" fontAlgn="base" latinLnBrk="0" hangingPunct="1">
              <a:lnSpc>
                <a:spcPct val="100000"/>
              </a:lnSpc>
              <a:spcBef>
                <a:spcPct val="0"/>
              </a:spcBef>
              <a:spcAft>
                <a:spcPct val="0"/>
              </a:spcAft>
              <a:buClrTx/>
              <a:buSzTx/>
              <a:buFontTx/>
              <a:buNone/>
              <a:tabLst/>
              <a:defRPr/>
            </a:pPr>
            <a:r>
              <a:rPr kumimoji="0" lang="fa-IR" altLang="en-US" sz="4000" b="1" i="0" u="none" strike="noStrike" kern="1200" cap="none" spc="0" normalizeH="0" baseline="0" noProof="0" dirty="0" smtClean="0">
                <a:ln>
                  <a:noFill/>
                </a:ln>
                <a:solidFill>
                  <a:srgbClr val="FFFF00"/>
                </a:solidFill>
                <a:effectLst/>
                <a:uLnTx/>
                <a:uFillTx/>
                <a:latin typeface="Arial"/>
                <a:cs typeface="B Titr" panose="00000700000000000000" pitchFamily="2" charset="-78"/>
              </a:rPr>
              <a:t>نمونه های مشابه در سایر کشورها</a:t>
            </a:r>
            <a:endParaRPr kumimoji="0" lang="en-US" altLang="en-US" sz="4000" b="1" i="0" u="none" strike="noStrike" kern="1200" cap="none" spc="0" normalizeH="0" baseline="0" noProof="0" dirty="0">
              <a:ln>
                <a:noFill/>
              </a:ln>
              <a:solidFill>
                <a:srgbClr val="FFFF00"/>
              </a:solidFill>
              <a:effectLst/>
              <a:uLnTx/>
              <a:uFillTx/>
              <a:latin typeface="Arial"/>
              <a:cs typeface="B Titr" panose="00000700000000000000" pitchFamily="2" charset="-78"/>
            </a:endParaRPr>
          </a:p>
        </p:txBody>
      </p:sp>
      <p:sp>
        <p:nvSpPr>
          <p:cNvPr id="3" name="Rectangle 3"/>
          <p:cNvSpPr txBox="1">
            <a:spLocks noChangeArrowheads="1"/>
          </p:cNvSpPr>
          <p:nvPr/>
        </p:nvSpPr>
        <p:spPr bwMode="auto">
          <a:xfrm>
            <a:off x="524256" y="1694688"/>
            <a:ext cx="11277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ctr" defTabSz="914400" rtl="0" eaLnBrk="1" fontAlgn="base" latinLnBrk="0" hangingPunct="1">
              <a:lnSpc>
                <a:spcPct val="80000"/>
              </a:lnSpc>
              <a:spcBef>
                <a:spcPct val="20000"/>
              </a:spcBef>
              <a:spcAft>
                <a:spcPct val="0"/>
              </a:spcAft>
              <a:buClrTx/>
              <a:buSzTx/>
              <a:tabLst/>
              <a:defRPr/>
            </a:pPr>
            <a:r>
              <a:rPr kumimoji="0" lang="en-US" altLang="en-US" sz="32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USA</a:t>
            </a:r>
          </a:p>
          <a:p>
            <a:pPr marL="457200" lvl="0" indent="-457200" algn="l">
              <a:lnSpc>
                <a:spcPct val="80000"/>
              </a:lnSpc>
              <a:buFont typeface="Wingdings" panose="05000000000000000000" pitchFamily="2" charset="2"/>
              <a:buChar char="Ø"/>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All registered facilities are also required to establish a </a:t>
            </a:r>
            <a:r>
              <a:rPr kumimoji="0" lang="en-US" altLang="en-US" sz="28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Animal Care and Use Committee (IACUC)</a:t>
            </a: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that reviews and approves procedures involving animals before they take place, and inspect facilities semiannually for compliance with the AWA</a:t>
            </a:r>
            <a:r>
              <a:rPr lang="en-US" altLang="en-US" sz="1800" dirty="0">
                <a:solidFill>
                  <a:srgbClr val="FFFF00"/>
                </a:solidFill>
                <a:latin typeface="Times New Roman" panose="02020603050405020304" pitchFamily="18" charset="0"/>
                <a:cs typeface="Times New Roman" panose="02020603050405020304" pitchFamily="18" charset="0"/>
              </a:rPr>
              <a:t>.(Institutional Animal Care and Use </a:t>
            </a:r>
            <a:r>
              <a:rPr lang="en-US" altLang="en-US" sz="1800" dirty="0" smtClean="0">
                <a:solidFill>
                  <a:srgbClr val="FFFF00"/>
                </a:solidFill>
                <a:latin typeface="Times New Roman" panose="02020603050405020304" pitchFamily="18" charset="0"/>
                <a:cs typeface="Times New Roman" panose="02020603050405020304" pitchFamily="18" charset="0"/>
              </a:rPr>
              <a:t>Committee)</a:t>
            </a:r>
            <a:endParaRPr kumimoji="0" lang="en-US" altLang="en-US" sz="18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endPar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least one member of the committee must be a veterinarian.</a:t>
            </a: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endPar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least one member must be a "public" member, not affiliated with the institution, who represents the general community interest in the care and treatment of the animals. </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843347"/>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1642795"/>
            <a:ext cx="11216640" cy="2308324"/>
          </a:xfrm>
          <a:prstGeom prst="rect">
            <a:avLst/>
          </a:prstGeom>
        </p:spPr>
        <p:txBody>
          <a:bodyPr wrap="square">
            <a:spAutoFit/>
          </a:bodyPr>
          <a:lstStyle/>
          <a:p>
            <a:pPr algn="ctr" rtl="1"/>
            <a:r>
              <a:rPr lang="fa-IR" sz="4800" dirty="0">
                <a:solidFill>
                  <a:srgbClr val="FFFF00"/>
                </a:solidFill>
                <a:cs typeface="B Titr" panose="00000700000000000000" pitchFamily="2" charset="-78"/>
              </a:rPr>
              <a:t>چك ليست كار با حيوانات آزمايشگاهي</a:t>
            </a:r>
          </a:p>
          <a:p>
            <a:pPr algn="ctr" rtl="1"/>
            <a:r>
              <a:rPr lang="fa-IR" sz="4800" dirty="0">
                <a:solidFill>
                  <a:srgbClr val="FFFF00"/>
                </a:solidFill>
                <a:cs typeface="B Titr" panose="00000700000000000000" pitchFamily="2" charset="-78"/>
              </a:rPr>
              <a:t>براساس كدهاي راهنماي كار </a:t>
            </a:r>
            <a:r>
              <a:rPr lang="fa-IR" sz="4800" dirty="0" smtClean="0">
                <a:solidFill>
                  <a:srgbClr val="FFFF00"/>
                </a:solidFill>
                <a:cs typeface="B Titr" panose="00000700000000000000" pitchFamily="2" charset="-78"/>
              </a:rPr>
              <a:t>باحيوانات</a:t>
            </a:r>
            <a:endParaRPr lang="en-US" sz="4800" dirty="0" smtClean="0">
              <a:solidFill>
                <a:srgbClr val="FFFF00"/>
              </a:solidFill>
              <a:cs typeface="B Titr" panose="00000700000000000000" pitchFamily="2" charset="-78"/>
            </a:endParaRPr>
          </a:p>
          <a:p>
            <a:pPr algn="ctr" rtl="1"/>
            <a:r>
              <a:rPr lang="fa-IR" sz="4800" dirty="0" smtClean="0">
                <a:solidFill>
                  <a:srgbClr val="FFFF00"/>
                </a:solidFill>
                <a:cs typeface="B Titr" panose="00000700000000000000" pitchFamily="2" charset="-78"/>
              </a:rPr>
              <a:t> </a:t>
            </a:r>
            <a:r>
              <a:rPr lang="fa-IR" sz="4800" dirty="0">
                <a:solidFill>
                  <a:srgbClr val="FFFF00"/>
                </a:solidFill>
                <a:cs typeface="B Titr" panose="00000700000000000000" pitchFamily="2" charset="-78"/>
              </a:rPr>
              <a:t>(ابلاغي وزارت بهداشت)</a:t>
            </a:r>
          </a:p>
        </p:txBody>
      </p:sp>
    </p:spTree>
    <p:extLst>
      <p:ext uri="{BB962C8B-B14F-4D97-AF65-F5344CB8AC3E}">
        <p14:creationId xmlns:p14="http://schemas.microsoft.com/office/powerpoint/2010/main" val="3925417574"/>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108996"/>
            <a:ext cx="11289792" cy="6803786"/>
          </a:xfrm>
          <a:prstGeom prst="rect">
            <a:avLst/>
          </a:prstGeom>
        </p:spPr>
        <p:txBody>
          <a:bodyPr wrap="square">
            <a:spAutoFit/>
          </a:bodyPr>
          <a:lstStyle/>
          <a:p>
            <a:pPr algn="r" rtl="1">
              <a:lnSpc>
                <a:spcPct val="107000"/>
              </a:lnSpc>
              <a:spcAft>
                <a:spcPts val="800"/>
              </a:spcAft>
            </a:pPr>
            <a:r>
              <a:rPr lang="fa-IR" sz="2800" dirty="0" smtClean="0">
                <a:solidFill>
                  <a:srgbClr val="FFFF00"/>
                </a:solidFill>
                <a:latin typeface="Calibri" panose="020F0502020204030204" pitchFamily="34" charset="0"/>
                <a:ea typeface="Calibri" panose="020F0502020204030204" pitchFamily="34" charset="0"/>
                <a:cs typeface="B Titr" panose="00000700000000000000" pitchFamily="2" charset="-78"/>
              </a:rPr>
              <a:t>مقدمه</a:t>
            </a:r>
            <a:endParaRPr lang="en-US" sz="2800" dirty="0" smtClean="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استفاده </a:t>
            </a:r>
            <a:r>
              <a:rPr lang="fa-IR" sz="2800" dirty="0">
                <a:latin typeface="Calibri" panose="020F0502020204030204" pitchFamily="34" charset="0"/>
                <a:ea typeface="Calibri" panose="020F0502020204030204" pitchFamily="34" charset="0"/>
                <a:cs typeface="B Nazanin" panose="00000400000000000000" pitchFamily="2" charset="-78"/>
              </a:rPr>
              <a:t>از حیوانات در پژوهش‌های دارویی و درمانی نیز کمک بسیاری در حل مشکلات مرتبط با سلامت انسان کرده است</a:t>
            </a:r>
            <a:r>
              <a:rPr lang="en-US" sz="2800" dirty="0">
                <a:latin typeface="Calibri" panose="020F0502020204030204" pitchFamily="34" charset="0"/>
                <a:ea typeface="Calibri" panose="020F0502020204030204" pitchFamily="34" charset="0"/>
                <a:cs typeface="B Nazanin" panose="00000400000000000000" pitchFamily="2" charset="-78"/>
              </a:rPr>
              <a:t>. </a:t>
            </a:r>
            <a:endParaRPr lang="en-US" sz="28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رسالت انسانی بشر اقتضای می‌کند در تمامی مراحل این پژوهش‌ها سعی کند که تا حد ممکن حقوق حیواناتی که یاری دهنده انسان در دستیابی به روش‌های تشخیصی و درمانی هستند حفظ گردد</a:t>
            </a:r>
            <a:r>
              <a:rPr lang="en-US" sz="2800"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800"/>
              </a:spcAft>
            </a:pPr>
            <a:endParaRPr lang="en-US" sz="2800" dirty="0">
              <a:solidFill>
                <a:srgbClr val="FFFF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برای آشنایی کاربران روند پژوهش از تولید و تحویل حیوان تا نگهداری و انجام مراحل آزمایش نیاز است که زنجیره موجود به روشنی شناخته و تفکیک شود و برای هر مرحله مقررات و آموزش‌های لازم تدوین و به اجرا در آید</a:t>
            </a:r>
            <a:r>
              <a:rPr lang="en-US" sz="2800" dirty="0">
                <a:latin typeface="Calibri" panose="020F0502020204030204" pitchFamily="34" charset="0"/>
                <a:ea typeface="Calibri" panose="020F0502020204030204" pitchFamily="34" charset="0"/>
                <a:cs typeface="B Nazanin" panose="00000400000000000000" pitchFamily="2" charset="-78"/>
              </a:rPr>
              <a:t>. </a:t>
            </a:r>
            <a:endParaRPr lang="en-US" sz="28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در این بحث ابتدا مراحل استفاده از حیوانات در انجام یک پژوهش علمی قدم به قدم مشخص و در هر مرحله ملاحظات اخلاقی مربوط ارائه می‌گردد</a:t>
            </a:r>
            <a:r>
              <a:rPr lang="en-US" sz="2800" dirty="0">
                <a:solidFill>
                  <a:srgbClr val="FFFF00"/>
                </a:solidFill>
                <a:latin typeface="Calibri" panose="020F0502020204030204" pitchFamily="34" charset="0"/>
                <a:ea typeface="Calibri" panose="020F0502020204030204" pitchFamily="34" charset="0"/>
                <a:cs typeface="B Nazanin" panose="00000400000000000000" pitchFamily="2" charset="-78"/>
              </a:rPr>
              <a:t>. </a:t>
            </a:r>
            <a:endParaRPr lang="en-US" sz="2800"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16632686"/>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87680" y="422911"/>
            <a:ext cx="1154582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Black"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Black"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Black"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r>
              <a:rPr lang="fa-IR" altLang="en-US" sz="2800" b="1" kern="0" dirty="0" smtClean="0">
                <a:solidFill>
                  <a:srgbClr val="FFFF00"/>
                </a:solidFill>
                <a:cs typeface="B Titr" panose="00000700000000000000" pitchFamily="2" charset="-78"/>
              </a:rPr>
              <a:t>راهنمای اخلاقی پژوهش بر حیوانات</a:t>
            </a:r>
            <a:br>
              <a:rPr lang="fa-IR" altLang="en-US" sz="2800" b="1" kern="0" dirty="0" smtClean="0">
                <a:solidFill>
                  <a:srgbClr val="FFFF00"/>
                </a:solidFill>
                <a:cs typeface="B Titr" panose="00000700000000000000" pitchFamily="2" charset="-78"/>
              </a:rPr>
            </a:br>
            <a:r>
              <a:rPr lang="fa-IR" altLang="en-US" sz="2800" b="1" kern="0" dirty="0" smtClean="0">
                <a:solidFill>
                  <a:srgbClr val="FFFF00"/>
                </a:solidFill>
                <a:cs typeface="B Titr" panose="00000700000000000000" pitchFamily="2" charset="-78"/>
              </a:rPr>
              <a:t>در 4 فصل شامل</a:t>
            </a:r>
            <a:r>
              <a:rPr lang="fa-IR" altLang="en-US" sz="1800" b="1" kern="0" dirty="0" smtClean="0">
                <a:solidFill>
                  <a:srgbClr val="FFFF00"/>
                </a:solidFill>
                <a:cs typeface="B Titr" panose="00000700000000000000" pitchFamily="2" charset="-78"/>
              </a:rPr>
              <a:t>:</a:t>
            </a:r>
            <a:r>
              <a:rPr lang="en-US" altLang="en-US" sz="1800" kern="0" dirty="0" smtClean="0">
                <a:solidFill>
                  <a:srgbClr val="FFFF00"/>
                </a:solidFill>
                <a:cs typeface="B Titr" panose="00000700000000000000" pitchFamily="2" charset="-78"/>
              </a:rPr>
              <a:t/>
            </a:r>
            <a:br>
              <a:rPr lang="en-US" altLang="en-US" sz="1800" kern="0" dirty="0" smtClean="0">
                <a:solidFill>
                  <a:srgbClr val="FFFF00"/>
                </a:solidFill>
                <a:cs typeface="B Titr" panose="00000700000000000000" pitchFamily="2" charset="-78"/>
              </a:rPr>
            </a:br>
            <a:endParaRPr lang="fa-IR" altLang="en-US" sz="1800" kern="0" dirty="0">
              <a:solidFill>
                <a:srgbClr val="FFFF00"/>
              </a:solidFill>
              <a:cs typeface="B Titr" panose="00000700000000000000" pitchFamily="2" charset="-78"/>
            </a:endParaRPr>
          </a:p>
        </p:txBody>
      </p:sp>
      <p:sp>
        <p:nvSpPr>
          <p:cNvPr id="3" name="Content Placeholder 2"/>
          <p:cNvSpPr txBox="1">
            <a:spLocks/>
          </p:cNvSpPr>
          <p:nvPr/>
        </p:nvSpPr>
        <p:spPr bwMode="auto">
          <a:xfrm>
            <a:off x="487680" y="1905001"/>
            <a:ext cx="11350752" cy="481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a:lstStyle>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تهيه و حمل و نقل حيوانات</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روشهای نگهداری </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نيروهاي اجرايي شاغل</a:t>
            </a:r>
          </a:p>
          <a:p>
            <a:pPr algn="just" rtl="1">
              <a:buFont typeface="Wingdings" panose="05000000000000000000" pitchFamily="2" charset="2"/>
              <a:buChar char="v"/>
              <a:defRPr/>
            </a:pPr>
            <a:endParaRPr lang="fa-IR"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a:t>
            </a:r>
            <a:r>
              <a:rPr lang="ar-SA" altLang="en-US" sz="3600" kern="0" dirty="0" smtClean="0">
                <a:solidFill>
                  <a:srgbClr val="FFFF00"/>
                </a:solidFill>
                <a:latin typeface="Arial"/>
                <a:cs typeface="B Titr" panose="00000700000000000000" pitchFamily="2" charset="-78"/>
              </a:rPr>
              <a:t>محققين و پژوهشگران</a:t>
            </a:r>
            <a:endParaRPr lang="en-US" altLang="en-US" sz="3600" kern="0" dirty="0" smtClean="0">
              <a:solidFill>
                <a:srgbClr val="FFFF00"/>
              </a:solidFill>
              <a:latin typeface="Arial"/>
              <a:cs typeface="B Titr" panose="00000700000000000000" pitchFamily="2" charset="-78"/>
            </a:endParaRPr>
          </a:p>
          <a:p>
            <a:pPr algn="just" rtl="1">
              <a:buFont typeface="Wingdings" panose="05000000000000000000" pitchFamily="2" charset="2"/>
              <a:buChar char="v"/>
              <a:defRPr/>
            </a:pPr>
            <a:endParaRPr lang="fa-IR" altLang="en-US" kern="0" dirty="0" smtClean="0">
              <a:solidFill>
                <a:srgbClr val="FFFFFF"/>
              </a:solidFill>
              <a:latin typeface="Arial"/>
              <a:cs typeface="B Titr" panose="00000700000000000000" pitchFamily="2" charset="-78"/>
            </a:endParaRPr>
          </a:p>
        </p:txBody>
      </p:sp>
      <p:pic>
        <p:nvPicPr>
          <p:cNvPr id="4" name="Picture 4" descr="mice-res-0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536192"/>
            <a:ext cx="4267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27198"/>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50720" y="170688"/>
            <a:ext cx="8229600" cy="987552"/>
          </a:xfrm>
        </p:spPr>
        <p:txBody>
          <a:bodyPr/>
          <a:lstStyle/>
          <a:p>
            <a:r>
              <a:rPr lang="fa-IR" altLang="en-US" sz="4800" b="1" dirty="0">
                <a:solidFill>
                  <a:srgbClr val="0070C0"/>
                </a:solidFill>
                <a:cs typeface="B Titr" panose="00000700000000000000" pitchFamily="2" charset="-78"/>
              </a:rPr>
              <a:t>تهيه و حمل و نقل </a:t>
            </a:r>
            <a:r>
              <a:rPr lang="fa-IR" altLang="en-US" sz="4800" b="1" dirty="0" smtClean="0">
                <a:solidFill>
                  <a:srgbClr val="0070C0"/>
                </a:solidFill>
                <a:cs typeface="B Titr" panose="00000700000000000000" pitchFamily="2" charset="-78"/>
              </a:rPr>
              <a:t>حيوانات</a:t>
            </a:r>
            <a:endParaRPr lang="en-US" altLang="en-US" sz="4000" b="1" dirty="0">
              <a:solidFill>
                <a:srgbClr val="0070C0"/>
              </a:solidFill>
              <a:cs typeface="B Titr" panose="00000700000000000000" pitchFamily="2" charset="-78"/>
            </a:endParaRPr>
          </a:p>
        </p:txBody>
      </p:sp>
      <p:sp>
        <p:nvSpPr>
          <p:cNvPr id="16387" name="Rectangle 3"/>
          <p:cNvSpPr>
            <a:spLocks noGrp="1" noChangeArrowheads="1"/>
          </p:cNvSpPr>
          <p:nvPr>
            <p:ph type="body" idx="1"/>
          </p:nvPr>
        </p:nvSpPr>
        <p:spPr>
          <a:xfrm>
            <a:off x="158496" y="1600201"/>
            <a:ext cx="11814048" cy="4800599"/>
          </a:xfrm>
        </p:spPr>
        <p:txBody>
          <a:bodyPr/>
          <a:lstStyle/>
          <a:p>
            <a:pPr algn="r" rtl="1">
              <a:lnSpc>
                <a:spcPct val="150000"/>
              </a:lnSpc>
              <a:buFontTx/>
              <a:buNone/>
            </a:pPr>
            <a:r>
              <a:rPr lang="fa-IR" altLang="en-US" sz="4000" b="1" dirty="0">
                <a:cs typeface="B Nazanin" panose="00000400000000000000" pitchFamily="2" charset="-78"/>
              </a:rPr>
              <a:t>الف- قوانين معرفي گونه جديد به منطقه</a:t>
            </a:r>
          </a:p>
          <a:p>
            <a:pPr algn="r" rtl="1">
              <a:lnSpc>
                <a:spcPct val="150000"/>
              </a:lnSpc>
              <a:buFontTx/>
              <a:buNone/>
            </a:pPr>
            <a:r>
              <a:rPr lang="fa-IR" altLang="en-US" sz="4000" b="1" dirty="0">
                <a:cs typeface="B Nazanin" panose="00000400000000000000" pitchFamily="2" charset="-78"/>
              </a:rPr>
              <a:t>ب- نحوه اسارت حيوانات</a:t>
            </a:r>
          </a:p>
          <a:p>
            <a:pPr algn="r" rtl="1">
              <a:lnSpc>
                <a:spcPct val="150000"/>
              </a:lnSpc>
              <a:buFontTx/>
              <a:buNone/>
            </a:pPr>
            <a:r>
              <a:rPr lang="fa-IR" altLang="en-US" sz="4000" b="1" dirty="0">
                <a:cs typeface="B Nazanin" panose="00000400000000000000" pitchFamily="2" charset="-78"/>
              </a:rPr>
              <a:t>ج- نحوه نگهداري در اسارت</a:t>
            </a:r>
          </a:p>
          <a:p>
            <a:pPr algn="r" rtl="1">
              <a:lnSpc>
                <a:spcPct val="150000"/>
              </a:lnSpc>
              <a:buFontTx/>
              <a:buNone/>
            </a:pPr>
            <a:r>
              <a:rPr lang="fa-IR" altLang="en-US" sz="4000" b="1" dirty="0">
                <a:cs typeface="B Nazanin" panose="00000400000000000000" pitchFamily="2" charset="-78"/>
              </a:rPr>
              <a:t>د- چگونگي حمل و نقل شامل وسايل حمل و نقل و قفس‌ها</a:t>
            </a:r>
            <a:endParaRPr lang="en-US" altLang="en-US" sz="4000" b="1" dirty="0">
              <a:cs typeface="B Nazanin" panose="00000400000000000000" pitchFamily="2" charset="-78"/>
            </a:endParaRPr>
          </a:p>
        </p:txBody>
      </p:sp>
    </p:spTree>
    <p:extLst>
      <p:ext uri="{BB962C8B-B14F-4D97-AF65-F5344CB8AC3E}">
        <p14:creationId xmlns:p14="http://schemas.microsoft.com/office/powerpoint/2010/main" val="1193090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48" y="523105"/>
            <a:ext cx="11106912" cy="3627275"/>
          </a:xfrm>
          <a:prstGeom prst="rect">
            <a:avLst/>
          </a:prstGeom>
        </p:spPr>
        <p:txBody>
          <a:bodyPr wrap="square">
            <a:spAutoFit/>
          </a:bodyPr>
          <a:lstStyle/>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Titr" panose="00000700000000000000" pitchFamily="2" charset="-78"/>
              </a:rPr>
              <a:t>ـ تهیه و حمل و نقل </a:t>
            </a:r>
            <a:r>
              <a:rPr lang="fa-IR" sz="2800" dirty="0" smtClean="0">
                <a:solidFill>
                  <a:srgbClr val="FFFF00"/>
                </a:solidFill>
                <a:latin typeface="Calibri" panose="020F0502020204030204" pitchFamily="34" charset="0"/>
                <a:ea typeface="Calibri" panose="020F0502020204030204" pitchFamily="34" charset="0"/>
                <a:cs typeface="B Titr" panose="00000700000000000000" pitchFamily="2" charset="-78"/>
              </a:rPr>
              <a:t>حیوانات</a:t>
            </a:r>
            <a:endParaRPr lang="en-US" sz="2800" dirty="0" smtClean="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800"/>
              </a:spcAft>
            </a:pPr>
            <a:endParaRPr lang="en-US" sz="2800" dirty="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الف- ورود هر گونه حیوانی به هر منطقه </a:t>
            </a:r>
            <a:r>
              <a:rPr lang="fa-IR" sz="2800" dirty="0">
                <a:latin typeface="Calibri" panose="020F0502020204030204" pitchFamily="34" charset="0"/>
                <a:ea typeface="Calibri" panose="020F0502020204030204" pitchFamily="34" charset="0"/>
                <a:cs typeface="B Nazanin" panose="00000400000000000000" pitchFamily="2" charset="-78"/>
              </a:rPr>
              <a:t>باید با مجوز سازمان حفاظت محیط زیست کشور باشد. سلامت حیوانات وارداتی باید پس از قرنطینه به تایید سازمان دامپزشکی کشور برسد تا اجازه حمل حیوان داده شود</a:t>
            </a:r>
            <a:r>
              <a:rPr lang="en-US" sz="2800" dirty="0">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در مورد حمل حیوانات بین استان ها نیز باید از قوانین جاری کشور که بر اساس نوع گونه حیوان و بیماری‌های شایع در شرایط خاص هر استان تدوین شده است استفاده شود</a:t>
            </a:r>
            <a:r>
              <a:rPr lang="en-US" sz="2800" dirty="0">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219456" y="5067070"/>
            <a:ext cx="11801856" cy="1014380"/>
          </a:xfrm>
          <a:prstGeom prst="rect">
            <a:avLst/>
          </a:prstGeom>
        </p:spPr>
        <p:txBody>
          <a:bodyPr wrap="square">
            <a:spAutoFit/>
          </a:bodyPr>
          <a:lstStyle/>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ب-</a:t>
            </a:r>
            <a:r>
              <a:rPr lang="fa-IR" sz="2800" dirty="0">
                <a:latin typeface="Calibri" panose="020F0502020204030204" pitchFamily="34" charset="0"/>
                <a:ea typeface="Calibri" panose="020F0502020204030204" pitchFamily="34" charset="0"/>
                <a:cs typeface="B Nazanin" panose="00000400000000000000" pitchFamily="2" charset="-78"/>
              </a:rPr>
              <a:t> </a:t>
            </a: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نحوه اسارت حیوان </a:t>
            </a:r>
            <a:r>
              <a:rPr lang="fa-IR" sz="2800" dirty="0">
                <a:latin typeface="Calibri" panose="020F0502020204030204" pitchFamily="34" charset="0"/>
                <a:ea typeface="Calibri" panose="020F0502020204030204" pitchFamily="34" charset="0"/>
                <a:cs typeface="B Nazanin" panose="00000400000000000000" pitchFamily="2" charset="-78"/>
              </a:rPr>
              <a:t>باید با معیارهای اخلاقی مطابقت داشته باشد. اسارت حیوانات در فصل تولید مثل و در دوران شیردهی مجاز نیست همچنین باید از استفاده ابزارهایی که باعث جراحت حیوان شوند پرهیز کرد</a:t>
            </a:r>
            <a:r>
              <a:rPr lang="en-US" sz="2800" dirty="0">
                <a:latin typeface="Calibri" panose="020F0502020204030204" pitchFamily="34" charset="0"/>
                <a:ea typeface="Calibri" panose="020F0502020204030204" pitchFamily="34" charset="0"/>
                <a:cs typeface="B Nazanin" panose="00000400000000000000" pitchFamily="2" charset="-78"/>
              </a:rPr>
              <a:t>.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287314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284321"/>
            <a:ext cx="11948160" cy="6319679"/>
          </a:xfrm>
          <a:prstGeom prst="rect">
            <a:avLst/>
          </a:prstGeom>
        </p:spPr>
        <p:txBody>
          <a:bodyPr wrap="square">
            <a:spAutoFit/>
          </a:bodyPr>
          <a:lstStyle/>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B Nazanin" panose="00000400000000000000" pitchFamily="2" charset="-78"/>
              </a:rPr>
              <a:t>ج-</a:t>
            </a:r>
            <a:r>
              <a:rPr lang="fa-IR" sz="2800" dirty="0">
                <a:latin typeface="Calibri" panose="020F0502020204030204" pitchFamily="34" charset="0"/>
                <a:ea typeface="Calibri" panose="020F0502020204030204" pitchFamily="34" charset="0"/>
                <a:cs typeface="B Nazanin" panose="00000400000000000000" pitchFamily="2" charset="-78"/>
              </a:rPr>
              <a:t> از زمان اسارت تا حمل به محل نگهداری دایم یا آزمایشگاه مورد نظر باید حیوان را در شرایط مطلوب و مناسب با گونه قرار داد</a:t>
            </a:r>
            <a:r>
              <a:rPr lang="fa-IR" sz="2800" dirty="0" smtClean="0">
                <a:latin typeface="Calibri" panose="020F0502020204030204" pitchFamily="34" charset="0"/>
                <a:ea typeface="Calibri" panose="020F0502020204030204" pitchFamily="34" charset="0"/>
                <a:cs typeface="B Nazanin" panose="00000400000000000000" pitchFamily="2" charset="-78"/>
              </a:rPr>
              <a:t>.</a:t>
            </a:r>
            <a:r>
              <a:rPr lang="en-US"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قفس‌ها باید به شکلی باشند که امکان استراحت حیوان فراهم شود</a:t>
            </a:r>
            <a:r>
              <a:rPr lang="fa-IR" sz="2800" dirty="0" smtClean="0">
                <a:latin typeface="Calibri" panose="020F0502020204030204" pitchFamily="34" charset="0"/>
                <a:ea typeface="Calibri" panose="020F0502020204030204" pitchFamily="34" charset="0"/>
                <a:cs typeface="B Nazanin" panose="00000400000000000000" pitchFamily="2" charset="-78"/>
              </a:rPr>
              <a:t>.</a:t>
            </a:r>
            <a:endParaRPr lang="en-US" sz="28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مجاورت حیوانات شکارچی با حیوانات دیگر حتی در قفس‌های مجزا که باعث ایجاد استرس در حیوانات می‌شود، مجاز نیست</a:t>
            </a:r>
            <a:r>
              <a:rPr lang="fa-IR" sz="2800" dirty="0" smtClean="0">
                <a:latin typeface="Calibri" panose="020F0502020204030204" pitchFamily="34" charset="0"/>
                <a:ea typeface="Calibri" panose="020F0502020204030204" pitchFamily="34" charset="0"/>
                <a:cs typeface="B Nazanin" panose="00000400000000000000" pitchFamily="2" charset="-78"/>
              </a:rPr>
              <a:t>.</a:t>
            </a:r>
            <a:endParaRPr lang="en-US" sz="28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endParaRPr lang="en-US" sz="2800"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همچنین قفس‌ها باید طوری طراحی شده باشند که امکان مشاهده دایم حیوان توسط فرد مراقب فراهم باشد و حیوان در حرکات تند و ناگهانی خود توسط قطعات قفس مجروح نشود. </a:t>
            </a:r>
            <a:r>
              <a:rPr lang="fa-IR" sz="2800" dirty="0" smtClean="0">
                <a:latin typeface="Calibri" panose="020F0502020204030204" pitchFamily="34" charset="0"/>
                <a:ea typeface="Calibri" panose="020F0502020204030204" pitchFamily="34" charset="0"/>
                <a:cs typeface="B Nazanin" panose="00000400000000000000" pitchFamily="2" charset="-78"/>
              </a:rPr>
              <a:t>همچنین </a:t>
            </a:r>
            <a:r>
              <a:rPr lang="fa-IR" sz="2800" dirty="0">
                <a:latin typeface="Calibri" panose="020F0502020204030204" pitchFamily="34" charset="0"/>
                <a:ea typeface="Calibri" panose="020F0502020204030204" pitchFamily="34" charset="0"/>
                <a:cs typeface="B Nazanin" panose="00000400000000000000" pitchFamily="2" charset="-78"/>
              </a:rPr>
              <a:t>قفس‌ها باید به شکلی بسته به گونه حیوان طراحی شده باشند که امکان فرار حیوان کاملا از بین رفته باشد</a:t>
            </a:r>
            <a:r>
              <a:rPr lang="en-US" sz="2800" dirty="0">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480725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688" y="896619"/>
            <a:ext cx="11850624" cy="4003340"/>
          </a:xfrm>
          <a:prstGeom prst="rect">
            <a:avLst/>
          </a:prstGeom>
        </p:spPr>
        <p:txBody>
          <a:bodyPr wrap="square">
            <a:spAutoFit/>
          </a:bodyPr>
          <a:lstStyle/>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تغذیه مناسب حیوان بسته به زمان رشد و سن حیوان و نیازهای معمول آن باید به نحو مناسب انجام گردد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میزان آزار و اذیت حیوان به وضعیت سلامت حیوان، مزاج، گونه، سن، جنس، تعداد حیواناتی که با هم همراه هستند، ارتباط اجتماعی آنها، مدت زمان بی آب و غذا ماندن، طول مدت و روش حمل و نقل، وضعیت و شرایط محیط به خصوص بالا رفتن حرارت و میزان مراقبت در طول حمل و نقل بستگی دارد</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8944545"/>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88270"/>
            <a:ext cx="12070080" cy="6114494"/>
          </a:xfrm>
          <a:prstGeom prst="rect">
            <a:avLst/>
          </a:prstGeom>
        </p:spPr>
        <p:txBody>
          <a:bodyPr wrap="square">
            <a:spAutoFit/>
          </a:bodyPr>
          <a:lstStyle/>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rPr>
              <a:t>د-</a:t>
            </a:r>
            <a:r>
              <a:rPr lang="fa-IR" sz="2800" dirty="0">
                <a:solidFill>
                  <a:srgbClr val="FFFFFF"/>
                </a:solidFill>
                <a:latin typeface="Calibri" panose="020F0502020204030204" pitchFamily="34" charset="0"/>
                <a:ea typeface="Calibri" panose="020F0502020204030204" pitchFamily="34" charset="0"/>
              </a:rPr>
              <a:t> برای حمل و نقل حیوان باید از قفس‌های مناسب با شرایط ذکر شده استفاده شود. در مسیرهای طولانی باید توقف‌های لازم و غذا دهی به حیوان بسته به گونه و عادت تغذیه‌ای انجام گردد. همچنین خودروهای حامل حیوانات باید شرایط برودتی و حرارتی و همچنین تهویه و استانداردهای امنیتی لازم از نظر احتمال تصادف، آتش سوزی و غیره را داشته باشند</a:t>
            </a:r>
            <a:r>
              <a:rPr lang="en-US" sz="2800" dirty="0">
                <a:solidFill>
                  <a:srgbClr val="FFFFFF"/>
                </a:solidFill>
                <a:latin typeface="Calibri" panose="020F0502020204030204" pitchFamily="34" charset="0"/>
                <a:ea typeface="Calibri" panose="020F050202020403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rPr>
              <a:t>قفس‌ها باید با تسمه‌های مخصوص در جای خود محکم شده باشند و در مجموع شرایط و قوانین حمل حیوانات به طور کامل رعایت شود</a:t>
            </a:r>
            <a:r>
              <a:rPr lang="en-US" sz="2800" dirty="0">
                <a:solidFill>
                  <a:srgbClr val="FFFF00"/>
                </a:solidFill>
                <a:latin typeface="Calibri" panose="020F0502020204030204" pitchFamily="34" charset="0"/>
                <a:ea typeface="Calibri" panose="020F050202020403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rPr>
              <a:t>با توجه به عکس‌العمل‌های فیزیولوژیک حیوانات در طول حمل و نقل از جمله بیماری حرکت، در صورت لزوم و با توجه به گونه حیوان لازم است قبل و بعد از حمل حیوان توسط یک دامپزشک معاینه و حیوان تحت آرامبخشی مناسب حمل گردد</a:t>
            </a:r>
            <a:r>
              <a:rPr lang="en-US" sz="2800" dirty="0">
                <a:solidFill>
                  <a:srgbClr val="FFFF00"/>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0431028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5"/>
          <p:cNvGrpSpPr>
            <a:grpSpLocks noChangeAspect="1"/>
          </p:cNvGrpSpPr>
          <p:nvPr/>
        </p:nvGrpSpPr>
        <p:grpSpPr bwMode="auto">
          <a:xfrm>
            <a:off x="2495550" y="-100013"/>
            <a:ext cx="6985000" cy="6985001"/>
            <a:chOff x="1429" y="703"/>
            <a:chExt cx="2858" cy="2858"/>
          </a:xfrm>
        </p:grpSpPr>
        <p:sp>
          <p:nvSpPr>
            <p:cNvPr id="3" name="_s1028"/>
            <p:cNvSpPr>
              <a:spLocks noChangeShapeType="1"/>
            </p:cNvSpPr>
            <p:nvPr/>
          </p:nvSpPr>
          <p:spPr bwMode="auto">
            <a:xfrm flipH="1" flipV="1">
              <a:off x="2269" y="1792"/>
              <a:ext cx="296"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4" name="_s1029"/>
            <p:cNvSpPr>
              <a:spLocks noChangeArrowheads="1"/>
            </p:cNvSpPr>
            <p:nvPr/>
          </p:nvSpPr>
          <p:spPr bwMode="auto">
            <a:xfrm>
              <a:off x="1637" y="1284"/>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كارآزمائيهاي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باليني</a:t>
              </a:r>
              <a:endParaRPr kumimoji="0" lang="en-US"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5" name="_s1030"/>
            <p:cNvSpPr>
              <a:spLocks noChangeShapeType="1"/>
            </p:cNvSpPr>
            <p:nvPr/>
          </p:nvSpPr>
          <p:spPr bwMode="auto">
            <a:xfrm flipH="1">
              <a:off x="2270" y="2301"/>
              <a:ext cx="296"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6" name="_s1031"/>
            <p:cNvSpPr>
              <a:spLocks noChangeArrowheads="1"/>
            </p:cNvSpPr>
            <p:nvPr/>
          </p:nvSpPr>
          <p:spPr bwMode="auto">
            <a:xfrm>
              <a:off x="1638" y="2302"/>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گروههاي خاص</a:t>
              </a:r>
              <a:endParaRPr kumimoji="0" lang="en-US"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7" name="_s1032"/>
            <p:cNvSpPr>
              <a:spLocks noChangeShapeType="1"/>
            </p:cNvSpPr>
            <p:nvPr/>
          </p:nvSpPr>
          <p:spPr bwMode="auto">
            <a:xfrm>
              <a:off x="2859" y="2469"/>
              <a:ext cx="0" cy="3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8" name="_s1033"/>
            <p:cNvSpPr>
              <a:spLocks noChangeArrowheads="1"/>
            </p:cNvSpPr>
            <p:nvPr/>
          </p:nvSpPr>
          <p:spPr bwMode="auto">
            <a:xfrm>
              <a:off x="2520" y="2810"/>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32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گامت و جنين</a:t>
              </a:r>
              <a:endParaRPr kumimoji="0" lang="en-US" altLang="en-US" sz="32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9" name="_s1034"/>
            <p:cNvSpPr>
              <a:spLocks noChangeShapeType="1"/>
            </p:cNvSpPr>
            <p:nvPr/>
          </p:nvSpPr>
          <p:spPr bwMode="auto">
            <a:xfrm>
              <a:off x="3151" y="2300"/>
              <a:ext cx="296" cy="1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0" name="_s1035"/>
            <p:cNvSpPr>
              <a:spLocks noChangeArrowheads="1"/>
            </p:cNvSpPr>
            <p:nvPr/>
          </p:nvSpPr>
          <p:spPr bwMode="auto">
            <a:xfrm>
              <a:off x="3401" y="2301"/>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44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ژنتيك</a:t>
              </a:r>
              <a:endParaRPr kumimoji="0" lang="en-US" altLang="en-US" sz="44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11" name="_s1036"/>
            <p:cNvSpPr>
              <a:spLocks noChangeShapeType="1"/>
            </p:cNvSpPr>
            <p:nvPr/>
          </p:nvSpPr>
          <p:spPr bwMode="auto">
            <a:xfrm flipV="1">
              <a:off x="3151" y="1791"/>
              <a:ext cx="295"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2" name="_s1037"/>
            <p:cNvSpPr>
              <a:spLocks noChangeArrowheads="1"/>
            </p:cNvSpPr>
            <p:nvPr/>
          </p:nvSpPr>
          <p:spPr bwMode="auto">
            <a:xfrm>
              <a:off x="3401" y="1283"/>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حيوانات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آزمايشگاهي</a:t>
              </a:r>
              <a:endParaRPr kumimoji="0" lang="en-US" altLang="en-US" sz="28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13" name="_s1038"/>
            <p:cNvSpPr>
              <a:spLocks noChangeShapeType="1"/>
            </p:cNvSpPr>
            <p:nvPr/>
          </p:nvSpPr>
          <p:spPr bwMode="auto">
            <a:xfrm flipV="1">
              <a:off x="2858" y="1452"/>
              <a:ext cx="0"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US"/>
            </a:p>
          </p:txBody>
        </p:sp>
        <p:sp>
          <p:nvSpPr>
            <p:cNvPr id="14" name="_s1039"/>
            <p:cNvSpPr>
              <a:spLocks noChangeArrowheads="1"/>
            </p:cNvSpPr>
            <p:nvPr/>
          </p:nvSpPr>
          <p:spPr bwMode="auto">
            <a:xfrm>
              <a:off x="2519" y="774"/>
              <a:ext cx="679" cy="679"/>
            </a:xfrm>
            <a:prstGeom prst="ellipse">
              <a:avLst/>
            </a:prstGeom>
            <a:solidFill>
              <a:srgbClr val="FFFF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32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پيوند عضو</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32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rPr>
                <a:t> و بافت</a:t>
              </a:r>
              <a:endParaRPr kumimoji="0" lang="en-US" altLang="en-US" sz="3200" b="0" i="0" u="none" strike="noStrike" cap="none" normalizeH="0" baseline="0" smtClean="0">
                <a:ln>
                  <a:noFill/>
                </a:ln>
                <a:solidFill>
                  <a:srgbClr val="000066"/>
                </a:solidFill>
                <a:effectLst/>
                <a:latin typeface="Arial" panose="020B0604020202020204" pitchFamily="34" charset="0"/>
                <a:cs typeface="B Mitra" panose="00000400000000000000" pitchFamily="2" charset="-78"/>
              </a:endParaRPr>
            </a:p>
          </p:txBody>
        </p:sp>
        <p:sp>
          <p:nvSpPr>
            <p:cNvPr id="15" name="_s1040"/>
            <p:cNvSpPr>
              <a:spLocks noChangeArrowheads="1"/>
            </p:cNvSpPr>
            <p:nvPr/>
          </p:nvSpPr>
          <p:spPr bwMode="auto">
            <a:xfrm>
              <a:off x="2519" y="1793"/>
              <a:ext cx="679" cy="679"/>
            </a:xfrm>
            <a:prstGeom prst="ellipse">
              <a:avLst/>
            </a:prstGeom>
            <a:solidFill>
              <a:srgbClr val="0000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3200" b="0" i="0" u="none" strike="noStrike" cap="none" normalizeH="0" baseline="0" smtClean="0">
                  <a:ln>
                    <a:noFill/>
                  </a:ln>
                  <a:solidFill>
                    <a:srgbClr val="FFFF66"/>
                  </a:solidFill>
                  <a:effectLst/>
                  <a:latin typeface="Arial" panose="020B0604020202020204" pitchFamily="34" charset="0"/>
                  <a:cs typeface="B Titr" panose="00000700000000000000" pitchFamily="2" charset="-78"/>
                </a:rPr>
                <a:t>اخلاق در</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en-US" sz="3200" b="0" i="0" u="none" strike="noStrike" cap="none" normalizeH="0" baseline="0" smtClean="0">
                  <a:ln>
                    <a:noFill/>
                  </a:ln>
                  <a:solidFill>
                    <a:srgbClr val="FFFF66"/>
                  </a:solidFill>
                  <a:effectLst/>
                  <a:latin typeface="Arial" panose="020B0604020202020204" pitchFamily="34" charset="0"/>
                  <a:cs typeface="B Titr" panose="00000700000000000000" pitchFamily="2" charset="-78"/>
                </a:rPr>
                <a:t> پژوهش</a:t>
              </a:r>
              <a:endParaRPr kumimoji="0" lang="en-US" altLang="en-US" sz="3200" b="0" i="0" u="none" strike="noStrike" cap="none" normalizeH="0" baseline="0" smtClean="0">
                <a:ln>
                  <a:noFill/>
                </a:ln>
                <a:solidFill>
                  <a:srgbClr val="FFFF66"/>
                </a:solidFill>
                <a:effectLst/>
                <a:latin typeface="Arial" panose="020B0604020202020204" pitchFamily="34" charset="0"/>
                <a:cs typeface="B Titr" panose="00000700000000000000" pitchFamily="2" charset="-78"/>
              </a:endParaRPr>
            </a:p>
          </p:txBody>
        </p:sp>
      </p:grpSp>
    </p:spTree>
    <p:extLst>
      <p:ext uri="{BB962C8B-B14F-4D97-AF65-F5344CB8AC3E}">
        <p14:creationId xmlns:p14="http://schemas.microsoft.com/office/powerpoint/2010/main" val="1892288448"/>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87680" y="422911"/>
            <a:ext cx="1154582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Black"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Black"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Black"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r>
              <a:rPr lang="fa-IR" altLang="en-US" sz="2800" b="1" kern="0" dirty="0" smtClean="0">
                <a:solidFill>
                  <a:srgbClr val="FFFF00"/>
                </a:solidFill>
                <a:cs typeface="B Titr" panose="00000700000000000000" pitchFamily="2" charset="-78"/>
              </a:rPr>
              <a:t>راهنمای اخلاقی پژوهش بر حیوانات</a:t>
            </a:r>
            <a:br>
              <a:rPr lang="fa-IR" altLang="en-US" sz="2800" b="1" kern="0" dirty="0" smtClean="0">
                <a:solidFill>
                  <a:srgbClr val="FFFF00"/>
                </a:solidFill>
                <a:cs typeface="B Titr" panose="00000700000000000000" pitchFamily="2" charset="-78"/>
              </a:rPr>
            </a:br>
            <a:r>
              <a:rPr lang="fa-IR" altLang="en-US" sz="2800" b="1" kern="0" dirty="0" smtClean="0">
                <a:solidFill>
                  <a:srgbClr val="FFFF00"/>
                </a:solidFill>
                <a:cs typeface="B Titr" panose="00000700000000000000" pitchFamily="2" charset="-78"/>
              </a:rPr>
              <a:t>در 4 فصل شامل</a:t>
            </a:r>
            <a:r>
              <a:rPr lang="fa-IR" altLang="en-US" sz="1800" b="1" kern="0" dirty="0" smtClean="0">
                <a:solidFill>
                  <a:srgbClr val="FFFF00"/>
                </a:solidFill>
                <a:cs typeface="B Titr" panose="00000700000000000000" pitchFamily="2" charset="-78"/>
              </a:rPr>
              <a:t>:</a:t>
            </a:r>
            <a:r>
              <a:rPr lang="en-US" altLang="en-US" sz="1800" kern="0" dirty="0" smtClean="0">
                <a:solidFill>
                  <a:srgbClr val="FFFF00"/>
                </a:solidFill>
                <a:cs typeface="B Titr" panose="00000700000000000000" pitchFamily="2" charset="-78"/>
              </a:rPr>
              <a:t/>
            </a:r>
            <a:br>
              <a:rPr lang="en-US" altLang="en-US" sz="1800" kern="0" dirty="0" smtClean="0">
                <a:solidFill>
                  <a:srgbClr val="FFFF00"/>
                </a:solidFill>
                <a:cs typeface="B Titr" panose="00000700000000000000" pitchFamily="2" charset="-78"/>
              </a:rPr>
            </a:br>
            <a:endParaRPr lang="fa-IR" altLang="en-US" sz="1800" kern="0" dirty="0">
              <a:solidFill>
                <a:srgbClr val="FFFF00"/>
              </a:solidFill>
              <a:cs typeface="B Titr" panose="00000700000000000000" pitchFamily="2" charset="-78"/>
            </a:endParaRPr>
          </a:p>
        </p:txBody>
      </p:sp>
      <p:sp>
        <p:nvSpPr>
          <p:cNvPr id="3" name="Content Placeholder 2"/>
          <p:cNvSpPr txBox="1">
            <a:spLocks/>
          </p:cNvSpPr>
          <p:nvPr/>
        </p:nvSpPr>
        <p:spPr bwMode="auto">
          <a:xfrm>
            <a:off x="487680" y="1905001"/>
            <a:ext cx="11350752" cy="481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a:lstStyle>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تهيه و حمل و نقل حيوانات</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روشهای نگهداری </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نيروهاي اجرايي شاغل</a:t>
            </a:r>
          </a:p>
          <a:p>
            <a:pPr algn="just" rtl="1">
              <a:buFont typeface="Wingdings" panose="05000000000000000000" pitchFamily="2" charset="2"/>
              <a:buChar char="v"/>
              <a:defRPr/>
            </a:pPr>
            <a:endParaRPr lang="fa-IR"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a:t>
            </a:r>
            <a:r>
              <a:rPr lang="ar-SA" altLang="en-US" sz="3600" kern="0" dirty="0" smtClean="0">
                <a:solidFill>
                  <a:srgbClr val="FFFF00"/>
                </a:solidFill>
                <a:latin typeface="Arial"/>
                <a:cs typeface="B Titr" panose="00000700000000000000" pitchFamily="2" charset="-78"/>
              </a:rPr>
              <a:t>محققين و پژوهشگران</a:t>
            </a:r>
            <a:endParaRPr lang="en-US" altLang="en-US" sz="3600" kern="0" dirty="0" smtClean="0">
              <a:solidFill>
                <a:srgbClr val="FFFF00"/>
              </a:solidFill>
              <a:latin typeface="Arial"/>
              <a:cs typeface="B Titr" panose="00000700000000000000" pitchFamily="2" charset="-78"/>
            </a:endParaRPr>
          </a:p>
          <a:p>
            <a:pPr algn="just" rtl="1">
              <a:buFont typeface="Wingdings" panose="05000000000000000000" pitchFamily="2" charset="2"/>
              <a:buChar char="v"/>
              <a:defRPr/>
            </a:pPr>
            <a:endParaRPr lang="fa-IR" altLang="en-US" kern="0" dirty="0" smtClean="0">
              <a:solidFill>
                <a:srgbClr val="FFFFFF"/>
              </a:solidFill>
              <a:latin typeface="Arial"/>
              <a:cs typeface="B Titr" panose="00000700000000000000" pitchFamily="2" charset="-78"/>
            </a:endParaRPr>
          </a:p>
        </p:txBody>
      </p:sp>
      <p:pic>
        <p:nvPicPr>
          <p:cNvPr id="4" name="Picture 4" descr="mice-res-0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536192"/>
            <a:ext cx="4267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4666"/>
      </p:ext>
    </p:extLst>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85216" y="0"/>
            <a:ext cx="10875264" cy="1417638"/>
          </a:xfrm>
        </p:spPr>
        <p:txBody>
          <a:bodyPr/>
          <a:lstStyle/>
          <a:p>
            <a:r>
              <a:rPr lang="fa-IR" altLang="en-US" dirty="0">
                <a:solidFill>
                  <a:srgbClr val="0070C0"/>
                </a:solidFill>
                <a:cs typeface="B Titr" panose="00000700000000000000" pitchFamily="2" charset="-78"/>
              </a:rPr>
              <a:t>روش‌هاي نگهداري</a:t>
            </a:r>
            <a:endParaRPr lang="en-US" altLang="en-US" dirty="0">
              <a:solidFill>
                <a:srgbClr val="0070C0"/>
              </a:solidFill>
              <a:cs typeface="B Titr" panose="00000700000000000000" pitchFamily="2" charset="-78"/>
            </a:endParaRPr>
          </a:p>
        </p:txBody>
      </p:sp>
      <p:sp>
        <p:nvSpPr>
          <p:cNvPr id="17411" name="Rectangle 3"/>
          <p:cNvSpPr>
            <a:spLocks noGrp="1" noChangeArrowheads="1"/>
          </p:cNvSpPr>
          <p:nvPr>
            <p:ph type="body" idx="1"/>
          </p:nvPr>
        </p:nvSpPr>
        <p:spPr>
          <a:xfrm>
            <a:off x="256032" y="1243584"/>
            <a:ext cx="11533632" cy="2414016"/>
          </a:xfrm>
        </p:spPr>
        <p:txBody>
          <a:bodyPr/>
          <a:lstStyle/>
          <a:p>
            <a:pPr algn="r" rtl="1">
              <a:buFontTx/>
              <a:buNone/>
            </a:pPr>
            <a:endParaRPr lang="fa-IR" altLang="en-US" dirty="0">
              <a:cs typeface="B Nazanin" panose="00000400000000000000" pitchFamily="2" charset="-78"/>
            </a:endParaRPr>
          </a:p>
          <a:p>
            <a:pPr algn="r" rtl="1">
              <a:buFontTx/>
              <a:buNone/>
            </a:pPr>
            <a:r>
              <a:rPr lang="fa-IR" altLang="en-US" dirty="0">
                <a:solidFill>
                  <a:srgbClr val="002060"/>
                </a:solidFill>
                <a:cs typeface="B Nazanin" panose="00000400000000000000" pitchFamily="2" charset="-78"/>
              </a:rPr>
              <a:t>الف- مكان: </a:t>
            </a:r>
            <a:r>
              <a:rPr lang="fa-IR" altLang="en-US" dirty="0">
                <a:cs typeface="B Nazanin" panose="00000400000000000000" pitchFamily="2" charset="-78"/>
              </a:rPr>
              <a:t>شامل فضاي نگهداري، شرايط قفس‌ها، نگهداري در فضاي باز، تهويه، فاضلاب، نور پردازي، راه‌هاي فرار در موارد اضطراري</a:t>
            </a:r>
          </a:p>
          <a:p>
            <a:pPr algn="r" rtl="1">
              <a:buFontTx/>
              <a:buNone/>
            </a:pPr>
            <a:r>
              <a:rPr lang="fa-IR" altLang="en-US" dirty="0">
                <a:solidFill>
                  <a:srgbClr val="002060"/>
                </a:solidFill>
                <a:cs typeface="B Nazanin" panose="00000400000000000000" pitchFamily="2" charset="-78"/>
              </a:rPr>
              <a:t>ب- امكانات: </a:t>
            </a:r>
            <a:r>
              <a:rPr lang="fa-IR" altLang="en-US" dirty="0">
                <a:cs typeface="B Nazanin" panose="00000400000000000000" pitchFamily="2" charset="-78"/>
              </a:rPr>
              <a:t>شامل غذا،‌ امكانات درماني، شستشو</a:t>
            </a:r>
            <a:r>
              <a:rPr lang="en-US" altLang="en-US" dirty="0">
                <a:cs typeface="B Nazanin" panose="00000400000000000000" pitchFamily="2" charset="-78"/>
              </a:rPr>
              <a:t> </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505200"/>
            <a:ext cx="46005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214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296" y="854199"/>
            <a:ext cx="11728704" cy="5673348"/>
          </a:xfrm>
          <a:prstGeom prst="rect">
            <a:avLst/>
          </a:prstGeom>
        </p:spPr>
        <p:txBody>
          <a:bodyPr wrap="square">
            <a:spAutoFit/>
          </a:bodyPr>
          <a:lstStyle/>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B Titr" panose="00000700000000000000" pitchFamily="2" charset="-78"/>
              </a:rPr>
              <a:t>ـ روش‌های نگهداری</a:t>
            </a:r>
            <a:endParaRPr lang="en-US" sz="2800" dirty="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الف-</a:t>
            </a:r>
            <a:r>
              <a:rPr lang="fa-IR" sz="2800" dirty="0">
                <a:latin typeface="Calibri" panose="020F0502020204030204" pitchFamily="34" charset="0"/>
                <a:ea typeface="Calibri" panose="020F0502020204030204" pitchFamily="34" charset="0"/>
                <a:cs typeface="Arial" panose="020B0604020202020204" pitchFamily="34" charset="0"/>
              </a:rPr>
              <a:t> سلامت حیوان توسط تحویل گیرنده باید تایید و در صورت نیاز قرنطینه شود. حیوان جدیدالورود نباید تا اطمینان یافتن از سلامت عمومی به محل حیوانات دیگر منتقل گردد. در صورت وجود بیماری باید حیوان تحت درمان قرار گیرد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ب-</a:t>
            </a:r>
            <a:r>
              <a:rPr lang="fa-IR" sz="2800" dirty="0">
                <a:latin typeface="Calibri" panose="020F0502020204030204" pitchFamily="34" charset="0"/>
                <a:ea typeface="Calibri" panose="020F0502020204030204" pitchFamily="34" charset="0"/>
                <a:cs typeface="Arial" panose="020B0604020202020204" pitchFamily="34" charset="0"/>
              </a:rPr>
              <a:t> حیوانات قبل از ورود به مطالعه پژوهشی باید با افراد و محیط سازگار شوند</a:t>
            </a:r>
            <a:r>
              <a:rPr lang="en-US" sz="2800" dirty="0">
                <a:latin typeface="Calibri" panose="020F0502020204030204" pitchFamily="34" charset="0"/>
                <a:ea typeface="Calibri" panose="020F0502020204030204" pitchFamily="34" charset="0"/>
                <a:cs typeface="Arial" panose="020B0604020202020204" pitchFamily="34" charset="0"/>
              </a:rPr>
              <a:t>. </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ج- شرایط لازم نگهداری حیوان بر اساس گونه حیوان و نیازهای اختصاصی آن باید قبلا فراهم شده باشد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11524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 y="1018539"/>
            <a:ext cx="12192000" cy="2015808"/>
          </a:xfrm>
          <a:prstGeom prst="rect">
            <a:avLst/>
          </a:prstGeom>
        </p:spPr>
        <p:txBody>
          <a:bodyPr wrap="square">
            <a:spAutoFit/>
          </a:bodyPr>
          <a:lstStyle/>
          <a:p>
            <a:pPr algn="r" rtl="1">
              <a:lnSpc>
                <a:spcPct val="107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امکانات نگهداری عبارتند از فضای نگهداری و تسهیلات لازم</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فضای نگهداری: </a:t>
            </a:r>
            <a:r>
              <a:rPr lang="fa-IR" sz="2800" dirty="0">
                <a:latin typeface="Calibri" panose="020F0502020204030204" pitchFamily="34" charset="0"/>
                <a:ea typeface="Calibri" panose="020F0502020204030204" pitchFamily="34" charset="0"/>
                <a:cs typeface="Arial" panose="020B0604020202020204" pitchFamily="34" charset="0"/>
              </a:rPr>
              <a:t>شامل حیاط،‌ چراگاه، قفس، ساختمان، دریاچه و غیره است که بر اساس نوع حیوان و مطالعه در دست انجام باید امکانات لازم را داشته باشد. این ساختمان‌ها باید آسایش حیوان را تامین نمایند. برخی از امکانات عمومی که در همه موارد باید رعایت شوند عبارتند از</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7536" y="4042942"/>
            <a:ext cx="11862816" cy="1961755"/>
          </a:xfrm>
          <a:prstGeom prst="rect">
            <a:avLst/>
          </a:prstGeom>
        </p:spPr>
        <p:txBody>
          <a:bodyPr wrap="square">
            <a:spAutoFit/>
          </a:bodyPr>
          <a:lstStyle/>
          <a:p>
            <a:pPr algn="r" rtl="1">
              <a:lnSpc>
                <a:spcPct val="150000"/>
              </a:lnSpc>
              <a:spcAft>
                <a:spcPts val="800"/>
              </a:spcAft>
            </a:pPr>
            <a:r>
              <a:rPr lang="en-US" sz="2800" dirty="0" smtClean="0">
                <a:solidFill>
                  <a:srgbClr val="FFFF00"/>
                </a:solidFill>
                <a:latin typeface="Calibri" panose="020F0502020204030204" pitchFamily="34" charset="0"/>
                <a:ea typeface="Calibri" panose="020F0502020204030204" pitchFamily="34" charset="0"/>
                <a:cs typeface="Arial" panose="020B0604020202020204" pitchFamily="34" charset="0"/>
              </a:rPr>
              <a:t>1</a:t>
            </a:r>
            <a:r>
              <a:rPr lang="fa-IR" sz="2800" dirty="0" smtClean="0">
                <a:solidFill>
                  <a:srgbClr val="FFFF00"/>
                </a:solidFill>
                <a:latin typeface="Calibri" panose="020F0502020204030204" pitchFamily="34" charset="0"/>
                <a:ea typeface="Calibri" panose="020F0502020204030204" pitchFamily="34" charset="0"/>
                <a:cs typeface="Arial" panose="020B0604020202020204" pitchFamily="34" charset="0"/>
              </a:rPr>
              <a:t>- </a:t>
            </a:r>
            <a:r>
              <a:rPr lang="fa-IR" sz="2800" dirty="0">
                <a:latin typeface="Calibri" panose="020F0502020204030204" pitchFamily="34" charset="0"/>
                <a:ea typeface="Calibri" panose="020F0502020204030204" pitchFamily="34" charset="0"/>
                <a:cs typeface="Arial" panose="020B0604020202020204" pitchFamily="34" charset="0"/>
              </a:rPr>
              <a:t>در صورتی که حیوان در فضای باز نگهداری می‌شود باید نیاز گونه مربوطه را تامین کند مثلا دارای پناهگاه باشد و غذا و آب و حفاظت در برابر حیوانات دیگر و همچنین نیازهای رفتاری و اجتماعی حیوان در نظر گرفته شوند</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53169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 y="625079"/>
            <a:ext cx="11911584" cy="5570756"/>
          </a:xfrm>
          <a:prstGeom prst="rect">
            <a:avLst/>
          </a:prstGeom>
        </p:spPr>
        <p:txBody>
          <a:bodyPr wrap="square">
            <a:spAutoFit/>
          </a:bodyPr>
          <a:lstStyle/>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روشنایی و رنگ آمیزی محل نیز باید مناسب باشد و ذخایر غذا و آب نیز به میزان کافی موجود باشد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از مواد ضدعفونی کننده، خوشبوکننده و حشره‌کش استاندارد باید استفاده شود به نحوی که برای حیوانات و همچنین روند پژوهش اثر نامطلوب به جا نگذارد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صداهای اضافی نیز باعث آزار حیوانات می‌شود و باید از ایجاد آن پرهیز شود. همچنین تراکم قفس‌ها در اتاق و یا تراکم حیوانات در قفس باید بر اساس نحوه زندگی و اندازه حیوان و همچنین نوع مطالعه متفاوت و مورد تایید مسئول باشد</a:t>
            </a:r>
            <a:r>
              <a:rPr lang="en-US" sz="2800" dirty="0">
                <a:solidFill>
                  <a:srgbClr val="FFFF00"/>
                </a:solidFill>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نحوه چیدن قفس‌ها و طراحی اتاق باید به شکلی باشد که حرکت مراقبین و محققین و مشاهده حیوانات به سادگی امکان پذیر باشد</a:t>
            </a:r>
            <a:r>
              <a:rPr lang="en-US" sz="2800" dirty="0">
                <a:solidFill>
                  <a:srgbClr val="FFFF00"/>
                </a:solidFill>
                <a:latin typeface="Calibri" panose="020F0502020204030204" pitchFamily="34" charset="0"/>
                <a:ea typeface="Calibri" panose="020F0502020204030204" pitchFamily="34" charset="0"/>
                <a:cs typeface="Arial" panose="020B0604020202020204" pitchFamily="34" charset="0"/>
              </a:rPr>
              <a:t>.</a:t>
            </a:r>
            <a:endParaRPr lang="en-US" sz="2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99114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arn(inVertic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 y="995896"/>
            <a:ext cx="12192000" cy="4719241"/>
          </a:xfrm>
          <a:prstGeom prst="rect">
            <a:avLst/>
          </a:prstGeom>
        </p:spPr>
        <p:txBody>
          <a:bodyPr wrap="square">
            <a:spAutoFit/>
          </a:bodyPr>
          <a:lstStyle/>
          <a:p>
            <a:pPr algn="r" rtl="1">
              <a:lnSpc>
                <a:spcPct val="150000"/>
              </a:lnSpc>
              <a:spcAft>
                <a:spcPts val="800"/>
              </a:spcAft>
            </a:pPr>
            <a:r>
              <a:rPr lang="en-US" sz="2800" dirty="0" smtClean="0">
                <a:solidFill>
                  <a:srgbClr val="FFFF00"/>
                </a:solidFill>
                <a:latin typeface="Calibri" panose="020F0502020204030204" pitchFamily="34" charset="0"/>
                <a:ea typeface="Calibri" panose="020F0502020204030204" pitchFamily="34" charset="0"/>
              </a:rPr>
              <a:t>2</a:t>
            </a:r>
            <a:r>
              <a:rPr lang="fa-IR" sz="2800" dirty="0" smtClean="0">
                <a:solidFill>
                  <a:srgbClr val="FFFF00"/>
                </a:solidFill>
                <a:latin typeface="Calibri" panose="020F0502020204030204" pitchFamily="34" charset="0"/>
                <a:ea typeface="Calibri" panose="020F0502020204030204" pitchFamily="34" charset="0"/>
              </a:rPr>
              <a:t>-</a:t>
            </a:r>
            <a:r>
              <a:rPr lang="fa-IR" sz="2800" dirty="0" smtClean="0">
                <a:solidFill>
                  <a:srgbClr val="FFFFFF"/>
                </a:solidFill>
                <a:latin typeface="Calibri" panose="020F0502020204030204" pitchFamily="34" charset="0"/>
                <a:ea typeface="Calibri" panose="020F0502020204030204" pitchFamily="34" charset="0"/>
              </a:rPr>
              <a:t> </a:t>
            </a:r>
            <a:r>
              <a:rPr lang="fa-IR" sz="2800" dirty="0">
                <a:solidFill>
                  <a:srgbClr val="FFFFFF"/>
                </a:solidFill>
                <a:latin typeface="Calibri" panose="020F0502020204030204" pitchFamily="34" charset="0"/>
                <a:ea typeface="Calibri" panose="020F0502020204030204" pitchFamily="34" charset="0"/>
              </a:rPr>
              <a:t>در فضاهای بسته باید کنترل عوامل محیطی مانند سرما، گرما، نور و رطوبت به آسانی ممکن باشد و از ورود موجودات موذی جلوگیری شود. </a:t>
            </a:r>
            <a:r>
              <a:rPr lang="fa-IR" sz="2800" dirty="0">
                <a:solidFill>
                  <a:srgbClr val="FFFFFF"/>
                </a:solidFill>
                <a:latin typeface="Calibri" panose="020F0502020204030204" pitchFamily="34" charset="0"/>
                <a:ea typeface="Calibri" panose="020F0502020204030204" pitchFamily="34" charset="0"/>
              </a:rPr>
              <a:t>همچنین تامین مواد غذایی و آب و در صورت نیاز دارو و فعالیت‌های آزمایشی میسر باشد. قفس‌ها باید به شکلی طراحی شده باشند که آسایش حیوان تامین گردد و قابل ضدعفونی باشد. دیوارها و کف و سایر بخش‌های ساختمان نیز باید قابل شستشو و ضدعفونی باشند و مقاومت لازم را برای گونه خاص حیوانی داشته باشند</a:t>
            </a:r>
            <a:r>
              <a:rPr lang="en-US" sz="2800" dirty="0">
                <a:solidFill>
                  <a:srgbClr val="FFFFFF"/>
                </a:solidFill>
                <a:latin typeface="Calibri" panose="020F0502020204030204" pitchFamily="34" charset="0"/>
                <a:ea typeface="Calibri" panose="020F0502020204030204" pitchFamily="34" charset="0"/>
              </a:rPr>
              <a:t>.</a:t>
            </a:r>
          </a:p>
          <a:p>
            <a:pPr algn="r" rtl="1">
              <a:lnSpc>
                <a:spcPct val="150000"/>
              </a:lnSpc>
              <a:spcAft>
                <a:spcPts val="800"/>
              </a:spcAft>
            </a:pPr>
            <a:r>
              <a:rPr lang="fa-IR" sz="2800" dirty="0">
                <a:solidFill>
                  <a:srgbClr val="FFFFFF"/>
                </a:solidFill>
                <a:latin typeface="Calibri" panose="020F0502020204030204" pitchFamily="34" charset="0"/>
                <a:ea typeface="Calibri" panose="020F0502020204030204" pitchFamily="34" charset="0"/>
              </a:rPr>
              <a:t>تهویه کامل و کافی و همچنین تخلیه فضولات حیوانات به خوبی انجام گردد به نحوی که بوهای آزار دهنده و گازهای مضر مانند آمونیاک در محل وجود نداشته باشند</a:t>
            </a:r>
            <a:r>
              <a:rPr lang="en-US" sz="2800" dirty="0">
                <a:solidFill>
                  <a:srgbClr val="FFFFFF"/>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421193604"/>
      </p:ext>
    </p:extLst>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87680" y="422911"/>
            <a:ext cx="1154582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Black"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Black"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Black"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r>
              <a:rPr lang="fa-IR" altLang="en-US" sz="2800" b="1" kern="0" dirty="0" smtClean="0">
                <a:solidFill>
                  <a:srgbClr val="FFFF00"/>
                </a:solidFill>
                <a:cs typeface="B Titr" panose="00000700000000000000" pitchFamily="2" charset="-78"/>
              </a:rPr>
              <a:t>راهنمای اخلاقی پژوهش بر حیوانات</a:t>
            </a:r>
            <a:br>
              <a:rPr lang="fa-IR" altLang="en-US" sz="2800" b="1" kern="0" dirty="0" smtClean="0">
                <a:solidFill>
                  <a:srgbClr val="FFFF00"/>
                </a:solidFill>
                <a:cs typeface="B Titr" panose="00000700000000000000" pitchFamily="2" charset="-78"/>
              </a:rPr>
            </a:br>
            <a:r>
              <a:rPr lang="fa-IR" altLang="en-US" sz="2800" b="1" kern="0" dirty="0" smtClean="0">
                <a:solidFill>
                  <a:srgbClr val="FFFF00"/>
                </a:solidFill>
                <a:cs typeface="B Titr" panose="00000700000000000000" pitchFamily="2" charset="-78"/>
              </a:rPr>
              <a:t>در 4 فصل شامل</a:t>
            </a:r>
            <a:r>
              <a:rPr lang="fa-IR" altLang="en-US" sz="1800" b="1" kern="0" dirty="0" smtClean="0">
                <a:solidFill>
                  <a:srgbClr val="FFFF00"/>
                </a:solidFill>
                <a:cs typeface="B Titr" panose="00000700000000000000" pitchFamily="2" charset="-78"/>
              </a:rPr>
              <a:t>:</a:t>
            </a:r>
            <a:r>
              <a:rPr lang="en-US" altLang="en-US" sz="1800" kern="0" dirty="0" smtClean="0">
                <a:solidFill>
                  <a:srgbClr val="FFFF00"/>
                </a:solidFill>
                <a:cs typeface="B Titr" panose="00000700000000000000" pitchFamily="2" charset="-78"/>
              </a:rPr>
              <a:t/>
            </a:r>
            <a:br>
              <a:rPr lang="en-US" altLang="en-US" sz="1800" kern="0" dirty="0" smtClean="0">
                <a:solidFill>
                  <a:srgbClr val="FFFF00"/>
                </a:solidFill>
                <a:cs typeface="B Titr" panose="00000700000000000000" pitchFamily="2" charset="-78"/>
              </a:rPr>
            </a:br>
            <a:endParaRPr lang="fa-IR" altLang="en-US" sz="1800" kern="0" dirty="0">
              <a:solidFill>
                <a:srgbClr val="FFFF00"/>
              </a:solidFill>
              <a:cs typeface="B Titr" panose="00000700000000000000" pitchFamily="2" charset="-78"/>
            </a:endParaRPr>
          </a:p>
        </p:txBody>
      </p:sp>
      <p:sp>
        <p:nvSpPr>
          <p:cNvPr id="3" name="Content Placeholder 2"/>
          <p:cNvSpPr txBox="1">
            <a:spLocks/>
          </p:cNvSpPr>
          <p:nvPr/>
        </p:nvSpPr>
        <p:spPr bwMode="auto">
          <a:xfrm>
            <a:off x="487680" y="1905001"/>
            <a:ext cx="11350752" cy="481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a:lstStyle>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تهيه و حمل و نقل حيوانات</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روشهای نگهداری </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نيروهاي اجرايي شاغل</a:t>
            </a:r>
          </a:p>
          <a:p>
            <a:pPr algn="just" rtl="1">
              <a:buFont typeface="Wingdings" panose="05000000000000000000" pitchFamily="2" charset="2"/>
              <a:buChar char="v"/>
              <a:defRPr/>
            </a:pPr>
            <a:endParaRPr lang="fa-IR"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a:t>
            </a:r>
            <a:r>
              <a:rPr lang="ar-SA" altLang="en-US" sz="3600" kern="0" dirty="0" smtClean="0">
                <a:solidFill>
                  <a:srgbClr val="FFFF00"/>
                </a:solidFill>
                <a:latin typeface="Arial"/>
                <a:cs typeface="B Titr" panose="00000700000000000000" pitchFamily="2" charset="-78"/>
              </a:rPr>
              <a:t>محققين و پژوهشگران</a:t>
            </a:r>
            <a:endParaRPr lang="en-US" altLang="en-US" sz="3600" kern="0" dirty="0" smtClean="0">
              <a:solidFill>
                <a:srgbClr val="FFFF00"/>
              </a:solidFill>
              <a:latin typeface="Arial"/>
              <a:cs typeface="B Titr" panose="00000700000000000000" pitchFamily="2" charset="-78"/>
            </a:endParaRPr>
          </a:p>
          <a:p>
            <a:pPr algn="just" rtl="1">
              <a:buFont typeface="Wingdings" panose="05000000000000000000" pitchFamily="2" charset="2"/>
              <a:buChar char="v"/>
              <a:defRPr/>
            </a:pPr>
            <a:endParaRPr lang="fa-IR" altLang="en-US" kern="0" dirty="0" smtClean="0">
              <a:solidFill>
                <a:srgbClr val="FFFFFF"/>
              </a:solidFill>
              <a:latin typeface="Arial"/>
              <a:cs typeface="B Titr" panose="00000700000000000000" pitchFamily="2" charset="-78"/>
            </a:endParaRPr>
          </a:p>
        </p:txBody>
      </p:sp>
      <p:pic>
        <p:nvPicPr>
          <p:cNvPr id="4" name="Picture 4" descr="mice-res-0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536192"/>
            <a:ext cx="4267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0372"/>
      </p:ext>
    </p:extLst>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a-IR" altLang="en-US" dirty="0">
                <a:solidFill>
                  <a:srgbClr val="0070C0"/>
                </a:solidFill>
                <a:cs typeface="B Titr" panose="00000700000000000000" pitchFamily="2" charset="-78"/>
              </a:rPr>
              <a:t>نيروهاي اجرايي (مراقبت‌كنندگان حيوان)</a:t>
            </a:r>
            <a:endParaRPr lang="en-US" altLang="en-US" dirty="0">
              <a:solidFill>
                <a:srgbClr val="0070C0"/>
              </a:solidFill>
              <a:cs typeface="B Titr" panose="00000700000000000000" pitchFamily="2" charset="-78"/>
            </a:endParaRPr>
          </a:p>
        </p:txBody>
      </p:sp>
      <p:sp>
        <p:nvSpPr>
          <p:cNvPr id="18435" name="Rectangle 3"/>
          <p:cNvSpPr>
            <a:spLocks noGrp="1" noChangeArrowheads="1"/>
          </p:cNvSpPr>
          <p:nvPr>
            <p:ph type="body" idx="1"/>
          </p:nvPr>
        </p:nvSpPr>
        <p:spPr>
          <a:xfrm>
            <a:off x="182880" y="1600201"/>
            <a:ext cx="11814048" cy="4525963"/>
          </a:xfrm>
        </p:spPr>
        <p:txBody>
          <a:bodyPr/>
          <a:lstStyle/>
          <a:p>
            <a:pPr algn="r" rtl="1">
              <a:lnSpc>
                <a:spcPct val="90000"/>
              </a:lnSpc>
              <a:buFontTx/>
              <a:buNone/>
            </a:pPr>
            <a:endParaRPr lang="fa-IR" altLang="en-US" sz="2800" dirty="0">
              <a:cs typeface="B Nazanin" panose="00000400000000000000" pitchFamily="2" charset="-78"/>
            </a:endParaRPr>
          </a:p>
          <a:p>
            <a:pPr algn="r" rtl="1">
              <a:lnSpc>
                <a:spcPct val="90000"/>
              </a:lnSpc>
              <a:buFontTx/>
              <a:buNone/>
            </a:pPr>
            <a:r>
              <a:rPr lang="fa-IR" altLang="en-US" sz="2800" dirty="0">
                <a:cs typeface="B Nazanin" panose="00000400000000000000" pitchFamily="2" charset="-78"/>
              </a:rPr>
              <a:t>الف- آموزش‌هاي لازم براي حفظ سلامت حيوان و انسان</a:t>
            </a:r>
          </a:p>
          <a:p>
            <a:pPr algn="r" rtl="1">
              <a:lnSpc>
                <a:spcPct val="90000"/>
              </a:lnSpc>
              <a:buFontTx/>
              <a:buNone/>
            </a:pPr>
            <a:r>
              <a:rPr lang="fa-IR" altLang="en-US" sz="2800" dirty="0">
                <a:cs typeface="B Nazanin" panose="00000400000000000000" pitchFamily="2" charset="-78"/>
              </a:rPr>
              <a:t>ب- لباس و امكانات حفاظتي </a:t>
            </a:r>
          </a:p>
          <a:p>
            <a:pPr algn="r" rtl="1">
              <a:lnSpc>
                <a:spcPct val="90000"/>
              </a:lnSpc>
              <a:buFontTx/>
              <a:buNone/>
            </a:pPr>
            <a:r>
              <a:rPr lang="fa-IR" altLang="en-US" sz="2800" dirty="0">
                <a:cs typeface="B Nazanin" panose="00000400000000000000" pitchFamily="2" charset="-78"/>
              </a:rPr>
              <a:t>ج- علاقه به كار و امكانات رفاهي لازم    </a:t>
            </a:r>
          </a:p>
          <a:p>
            <a:pPr algn="r" rtl="1">
              <a:lnSpc>
                <a:spcPct val="90000"/>
              </a:lnSpc>
              <a:buFontTx/>
              <a:buNone/>
            </a:pPr>
            <a:r>
              <a:rPr lang="fa-IR" altLang="en-US" sz="2800" dirty="0">
                <a:cs typeface="B Nazanin" panose="00000400000000000000" pitchFamily="2" charset="-78"/>
              </a:rPr>
              <a:t>د- آگاهي نسبت به اهميت موضوع پژوهش</a:t>
            </a:r>
          </a:p>
          <a:p>
            <a:pPr algn="r" rtl="1">
              <a:lnSpc>
                <a:spcPct val="90000"/>
              </a:lnSpc>
              <a:buFontTx/>
              <a:buNone/>
            </a:pPr>
            <a:r>
              <a:rPr lang="fa-IR" altLang="en-US" sz="2800" dirty="0">
                <a:cs typeface="B Nazanin" panose="00000400000000000000" pitchFamily="2" charset="-78"/>
              </a:rPr>
              <a:t>ه- اطلاع از علايم بيماري و سلامت حيوان</a:t>
            </a:r>
          </a:p>
          <a:p>
            <a:pPr algn="r" rtl="1">
              <a:lnSpc>
                <a:spcPct val="90000"/>
              </a:lnSpc>
              <a:buFontTx/>
              <a:buNone/>
            </a:pPr>
            <a:r>
              <a:rPr lang="fa-IR" altLang="en-US" sz="2800" dirty="0">
                <a:cs typeface="B Nazanin" panose="00000400000000000000" pitchFamily="2" charset="-78"/>
              </a:rPr>
              <a:t>وـ رعايت خصوصيات زندگي طبيعي حيوان در شرايط اسارت تا حد ممكن مانند اجتماعي بودن يا انفرادي بودن حيوان</a:t>
            </a:r>
          </a:p>
          <a:p>
            <a:pPr algn="r" rtl="1">
              <a:lnSpc>
                <a:spcPct val="90000"/>
              </a:lnSpc>
              <a:buFontTx/>
              <a:buNone/>
            </a:pPr>
            <a:r>
              <a:rPr lang="fa-IR" altLang="en-US" sz="2800" dirty="0">
                <a:cs typeface="B Nazanin" panose="00000400000000000000" pitchFamily="2" charset="-78"/>
              </a:rPr>
              <a:t>زـ آگاهي از وضعيت آبستني و شيردهي حيوان</a:t>
            </a:r>
            <a:endParaRPr lang="en-US" altLang="en-US" sz="2800" dirty="0">
              <a:cs typeface="B Nazanin" panose="00000400000000000000" pitchFamily="2" charset="-78"/>
            </a:endParaRPr>
          </a:p>
        </p:txBody>
      </p:sp>
    </p:spTree>
    <p:extLst>
      <p:ext uri="{BB962C8B-B14F-4D97-AF65-F5344CB8AC3E}">
        <p14:creationId xmlns:p14="http://schemas.microsoft.com/office/powerpoint/2010/main" val="1000815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12" y="707726"/>
            <a:ext cx="11996928" cy="3833742"/>
          </a:xfrm>
          <a:prstGeom prst="rect">
            <a:avLst/>
          </a:prstGeom>
        </p:spPr>
        <p:txBody>
          <a:bodyPr wrap="square">
            <a:spAutoFit/>
          </a:bodyPr>
          <a:lstStyle/>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Titr" panose="00000700000000000000" pitchFamily="2" charset="-78"/>
              </a:rPr>
              <a:t>ـ نیروهای اجرایی شاغل</a:t>
            </a:r>
            <a:endParaRPr lang="en-US" sz="2800" dirty="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50000"/>
              </a:lnSpc>
              <a:spcAft>
                <a:spcPts val="800"/>
              </a:spcAft>
            </a:pPr>
            <a:r>
              <a:rPr lang="fa-IR" sz="2800"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الف- </a:t>
            </a:r>
            <a:r>
              <a:rPr lang="fa-IR" sz="2800" dirty="0">
                <a:latin typeface="Calibri" panose="020F0502020204030204" pitchFamily="34" charset="0"/>
                <a:ea typeface="Calibri" panose="020F0502020204030204" pitchFamily="34" charset="0"/>
                <a:cs typeface="B Nazanin" panose="00000400000000000000" pitchFamily="2" charset="-78"/>
              </a:rPr>
              <a:t>این افراد باید آموزش‌های لازم را در مورد نحوه زندگی، سلامت و بیماری حیوان و نیازهای رفتاری و اجتماعی آنها دیده باشند. بسته به نوع حیوان و نوع پژوهش تربیت این افراد متفاوت است ولی با این حال آموزش‌های عمومی برای این افراد لازم است تا از فعالیت‌های فیزیولوژیک مانند نیازهای غذا، آب، وضعیت آبستنی و شیردهی، تهویه، دفع مدفوع و ادرار، تغییرات رفتاری، نحوه زندگی (انفرادی، اجتماعی، شکارچی بودن) و رفتار حیوان مطلع باشد</a:t>
            </a:r>
            <a:r>
              <a:rPr lang="en-US" sz="2800" dirty="0">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50078009"/>
      </p:ext>
    </p:extLst>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54"/>
            <a:ext cx="12070080" cy="6217087"/>
          </a:xfrm>
          <a:prstGeom prst="rect">
            <a:avLst/>
          </a:prstGeom>
        </p:spPr>
        <p:txBody>
          <a:bodyPr wrap="square">
            <a:spAutoFit/>
          </a:bodyPr>
          <a:lstStyle/>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ب- </a:t>
            </a:r>
            <a:r>
              <a:rPr lang="fa-IR" sz="2800" dirty="0">
                <a:latin typeface="Calibri" panose="020F0502020204030204" pitchFamily="34" charset="0"/>
                <a:ea typeface="Calibri" panose="020F0502020204030204" pitchFamily="34" charset="0"/>
                <a:cs typeface="Arial" panose="020B0604020202020204" pitchFamily="34" charset="0"/>
              </a:rPr>
              <a:t>کارکنان محل نگهداری حیوانات باید آموزش‌هایی در ارتباط با بیماریهای مشترک انسان و حیوانات مورد مطالعه و روش‌های جلوگیری از انتقال این بیماری‌ها را بدانند. </a:t>
            </a:r>
            <a:endParaRPr lang="en-US" sz="28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800" dirty="0" smtClean="0">
                <a:latin typeface="Calibri" panose="020F0502020204030204" pitchFamily="34" charset="0"/>
                <a:ea typeface="Calibri" panose="020F0502020204030204" pitchFamily="34" charset="0"/>
                <a:cs typeface="Arial" panose="020B0604020202020204" pitchFamily="34" charset="0"/>
              </a:rPr>
              <a:t>همچنین </a:t>
            </a:r>
            <a:r>
              <a:rPr lang="fa-IR" sz="2800" dirty="0">
                <a:latin typeface="Calibri" panose="020F0502020204030204" pitchFamily="34" charset="0"/>
                <a:ea typeface="Calibri" panose="020F0502020204030204" pitchFamily="34" charset="0"/>
                <a:cs typeface="Arial" panose="020B0604020202020204" pitchFamily="34" charset="0"/>
              </a:rPr>
              <a:t>لازم است که لباس، دستکش، چکمه، ماسک و سایر امکانات حفاظتی لازم را برای حفظ سلامت خود داشته باشند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Arial" panose="020B0604020202020204" pitchFamily="34" charset="0"/>
              </a:rPr>
              <a:t>برخی وسایل خاص مانند دستکش‌های مخصوص کار با جوندگان نیز باید فراهم باشد. نوع خطر هر حیوان (چنگ زدن، گاز گرفتن، نیش زدن و غیره) باید برای کارکنان کاملا آموزش داده شود تا در حفاظت خود مورد استفاده قرار دهند</a:t>
            </a:r>
            <a:r>
              <a:rPr lang="en-US" sz="2800" dirty="0">
                <a:latin typeface="Calibri" panose="020F0502020204030204" pitchFamily="34" charset="0"/>
                <a:ea typeface="Calibri" panose="020F0502020204030204" pitchFamily="34" charset="0"/>
                <a:cs typeface="Arial" panose="020B0604020202020204" pitchFamily="34" charset="0"/>
              </a:rPr>
              <a:t>.</a:t>
            </a:r>
          </a:p>
          <a:p>
            <a:pPr algn="r" rtl="1">
              <a:lnSpc>
                <a:spcPct val="150000"/>
              </a:lnSpc>
              <a:spcAft>
                <a:spcPts val="800"/>
              </a:spcAft>
            </a:pPr>
            <a:r>
              <a:rPr lang="fa-IR" sz="2800" dirty="0">
                <a:solidFill>
                  <a:srgbClr val="FFFF00"/>
                </a:solidFill>
                <a:latin typeface="Calibri" panose="020F0502020204030204" pitchFamily="34" charset="0"/>
                <a:ea typeface="Calibri" panose="020F0502020204030204" pitchFamily="34" charset="0"/>
                <a:cs typeface="Arial" panose="020B0604020202020204" pitchFamily="34" charset="0"/>
              </a:rPr>
              <a:t>ج ـ کارکنان بخش نگهداری حیوانات و آزمایشگاه پژوهش باید آگاهی نسبت به اهمیت موضوع پژوهش و اهمیت و نقش آنها در حفظ سلامت حیوان و در نتیجه صحت مطالعه داشته باشند</a:t>
            </a:r>
            <a:r>
              <a:rPr lang="en-US" sz="2800" dirty="0">
                <a:solidFill>
                  <a:srgbClr val="FFFF00"/>
                </a:solidFill>
                <a:latin typeface="Calibri" panose="020F0502020204030204" pitchFamily="34" charset="0"/>
                <a:ea typeface="Calibri" panose="020F0502020204030204" pitchFamily="34" charset="0"/>
                <a:cs typeface="Arial" panose="020B0604020202020204" pitchFamily="34" charset="0"/>
              </a:rPr>
              <a:t>.</a:t>
            </a:r>
            <a:endParaRPr lang="en-US" sz="2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24401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49214"/>
            <a:ext cx="7561263"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93792426"/>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87680" y="422911"/>
            <a:ext cx="11545824"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Black"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Black"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Black"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r>
              <a:rPr lang="fa-IR" altLang="en-US" sz="2800" b="1" kern="0" dirty="0" smtClean="0">
                <a:solidFill>
                  <a:srgbClr val="FFFF00"/>
                </a:solidFill>
                <a:cs typeface="B Titr" panose="00000700000000000000" pitchFamily="2" charset="-78"/>
              </a:rPr>
              <a:t>راهنمای اخلاقی پژوهش بر حیوانات</a:t>
            </a:r>
            <a:br>
              <a:rPr lang="fa-IR" altLang="en-US" sz="2800" b="1" kern="0" dirty="0" smtClean="0">
                <a:solidFill>
                  <a:srgbClr val="FFFF00"/>
                </a:solidFill>
                <a:cs typeface="B Titr" panose="00000700000000000000" pitchFamily="2" charset="-78"/>
              </a:rPr>
            </a:br>
            <a:r>
              <a:rPr lang="fa-IR" altLang="en-US" sz="2800" b="1" kern="0" dirty="0" smtClean="0">
                <a:solidFill>
                  <a:srgbClr val="FFFF00"/>
                </a:solidFill>
                <a:cs typeface="B Titr" panose="00000700000000000000" pitchFamily="2" charset="-78"/>
              </a:rPr>
              <a:t>در 4 فصل شامل</a:t>
            </a:r>
            <a:r>
              <a:rPr lang="fa-IR" altLang="en-US" sz="1800" b="1" kern="0" dirty="0" smtClean="0">
                <a:solidFill>
                  <a:srgbClr val="FFFF00"/>
                </a:solidFill>
                <a:cs typeface="B Titr" panose="00000700000000000000" pitchFamily="2" charset="-78"/>
              </a:rPr>
              <a:t>:</a:t>
            </a:r>
            <a:r>
              <a:rPr lang="en-US" altLang="en-US" sz="1800" kern="0" dirty="0" smtClean="0">
                <a:solidFill>
                  <a:srgbClr val="FFFF00"/>
                </a:solidFill>
                <a:cs typeface="B Titr" panose="00000700000000000000" pitchFamily="2" charset="-78"/>
              </a:rPr>
              <a:t/>
            </a:r>
            <a:br>
              <a:rPr lang="en-US" altLang="en-US" sz="1800" kern="0" dirty="0" smtClean="0">
                <a:solidFill>
                  <a:srgbClr val="FFFF00"/>
                </a:solidFill>
                <a:cs typeface="B Titr" panose="00000700000000000000" pitchFamily="2" charset="-78"/>
              </a:rPr>
            </a:br>
            <a:endParaRPr lang="fa-IR" altLang="en-US" sz="1800" kern="0" dirty="0">
              <a:solidFill>
                <a:srgbClr val="FFFF00"/>
              </a:solidFill>
              <a:cs typeface="B Titr" panose="00000700000000000000" pitchFamily="2" charset="-78"/>
            </a:endParaRPr>
          </a:p>
        </p:txBody>
      </p:sp>
      <p:sp>
        <p:nvSpPr>
          <p:cNvPr id="3" name="Content Placeholder 2"/>
          <p:cNvSpPr txBox="1">
            <a:spLocks/>
          </p:cNvSpPr>
          <p:nvPr/>
        </p:nvSpPr>
        <p:spPr bwMode="auto">
          <a:xfrm>
            <a:off x="487680" y="1905001"/>
            <a:ext cx="11350752" cy="481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a:lstStyle>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تهيه و حمل و نقل حيوانات</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روشهای نگهداری </a:t>
            </a:r>
          </a:p>
          <a:p>
            <a:pPr algn="just" rtl="1">
              <a:buFont typeface="Wingdings" panose="05000000000000000000" pitchFamily="2" charset="2"/>
              <a:buChar char="v"/>
              <a:defRPr/>
            </a:pPr>
            <a:endParaRPr lang="en-US"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FF"/>
                </a:solidFill>
                <a:latin typeface="Arial"/>
                <a:cs typeface="B Titr" panose="00000700000000000000" pitchFamily="2" charset="-78"/>
              </a:rPr>
              <a:t> نيروهاي اجرايي شاغل</a:t>
            </a:r>
          </a:p>
          <a:p>
            <a:pPr algn="just" rtl="1">
              <a:buFont typeface="Wingdings" panose="05000000000000000000" pitchFamily="2" charset="2"/>
              <a:buChar char="v"/>
              <a:defRPr/>
            </a:pPr>
            <a:endParaRPr lang="fa-IR" altLang="en-US" sz="3600" kern="0" dirty="0" smtClean="0">
              <a:solidFill>
                <a:srgbClr val="FFFFFF"/>
              </a:solidFill>
              <a:latin typeface="Arial"/>
              <a:cs typeface="B Titr" panose="00000700000000000000" pitchFamily="2" charset="-78"/>
            </a:endParaRPr>
          </a:p>
          <a:p>
            <a:pPr algn="just" rtl="1">
              <a:buFont typeface="Wingdings" panose="05000000000000000000" pitchFamily="2" charset="2"/>
              <a:buChar char="v"/>
              <a:defRPr/>
            </a:pPr>
            <a:r>
              <a:rPr lang="fa-IR" altLang="en-US" sz="3600" kern="0" dirty="0" smtClean="0">
                <a:solidFill>
                  <a:srgbClr val="FFFF00"/>
                </a:solidFill>
                <a:latin typeface="Arial"/>
                <a:cs typeface="B Titr" panose="00000700000000000000" pitchFamily="2" charset="-78"/>
              </a:rPr>
              <a:t> </a:t>
            </a:r>
            <a:r>
              <a:rPr lang="ar-SA" altLang="en-US" sz="3600" kern="0" dirty="0" smtClean="0">
                <a:solidFill>
                  <a:srgbClr val="FFFF00"/>
                </a:solidFill>
                <a:latin typeface="Arial"/>
                <a:cs typeface="B Titr" panose="00000700000000000000" pitchFamily="2" charset="-78"/>
              </a:rPr>
              <a:t>محققين و پژوهشگران</a:t>
            </a:r>
            <a:endParaRPr lang="en-US" altLang="en-US" sz="3600" kern="0" dirty="0" smtClean="0">
              <a:solidFill>
                <a:srgbClr val="FFFF00"/>
              </a:solidFill>
              <a:latin typeface="Arial"/>
              <a:cs typeface="B Titr" panose="00000700000000000000" pitchFamily="2" charset="-78"/>
            </a:endParaRPr>
          </a:p>
          <a:p>
            <a:pPr algn="just" rtl="1">
              <a:buFont typeface="Wingdings" panose="05000000000000000000" pitchFamily="2" charset="2"/>
              <a:buChar char="v"/>
              <a:defRPr/>
            </a:pPr>
            <a:endParaRPr lang="fa-IR" altLang="en-US" kern="0" dirty="0" smtClean="0">
              <a:solidFill>
                <a:srgbClr val="FFFFFF"/>
              </a:solidFill>
              <a:latin typeface="Arial"/>
              <a:cs typeface="B Titr" panose="00000700000000000000" pitchFamily="2" charset="-78"/>
            </a:endParaRPr>
          </a:p>
        </p:txBody>
      </p:sp>
      <p:pic>
        <p:nvPicPr>
          <p:cNvPr id="4" name="Picture 4" descr="mice-res-0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536192"/>
            <a:ext cx="4267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955053"/>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a-IR" altLang="en-US" dirty="0">
                <a:solidFill>
                  <a:srgbClr val="0070C0"/>
                </a:solidFill>
                <a:cs typeface="B Titr" panose="00000700000000000000" pitchFamily="2" charset="-78"/>
              </a:rPr>
              <a:t>كاربران پژوهش‌ و محققين</a:t>
            </a:r>
            <a:endParaRPr lang="en-US" altLang="en-US" dirty="0">
              <a:solidFill>
                <a:srgbClr val="0070C0"/>
              </a:solidFill>
              <a:cs typeface="B Titr" panose="00000700000000000000" pitchFamily="2" charset="-78"/>
            </a:endParaRPr>
          </a:p>
        </p:txBody>
      </p:sp>
      <p:sp>
        <p:nvSpPr>
          <p:cNvPr id="19459" name="Rectangle 3"/>
          <p:cNvSpPr>
            <a:spLocks noGrp="1" noChangeArrowheads="1"/>
          </p:cNvSpPr>
          <p:nvPr>
            <p:ph type="body" idx="1"/>
          </p:nvPr>
        </p:nvSpPr>
        <p:spPr>
          <a:xfrm>
            <a:off x="3127248" y="1600201"/>
            <a:ext cx="8881872" cy="5257799"/>
          </a:xfrm>
        </p:spPr>
        <p:txBody>
          <a:bodyPr/>
          <a:lstStyle/>
          <a:p>
            <a:pPr algn="r" rtl="1">
              <a:lnSpc>
                <a:spcPct val="150000"/>
              </a:lnSpc>
              <a:buFontTx/>
              <a:buNone/>
            </a:pPr>
            <a:r>
              <a:rPr lang="fa-IR" altLang="en-US" sz="2400" dirty="0" smtClean="0"/>
              <a:t>الف- </a:t>
            </a:r>
            <a:r>
              <a:rPr lang="fa-IR" altLang="en-US" sz="2400" dirty="0"/>
              <a:t>آگاهي از نوع، جنس و ساير شرايط حيوان مناسب براي آزمايش</a:t>
            </a:r>
          </a:p>
          <a:p>
            <a:pPr algn="r" rtl="1">
              <a:lnSpc>
                <a:spcPct val="150000"/>
              </a:lnSpc>
              <a:buFontTx/>
              <a:buNone/>
            </a:pPr>
            <a:r>
              <a:rPr lang="fa-IR" altLang="en-US" sz="2400" dirty="0"/>
              <a:t>ب- انتخاب صحيح گونه حيوان براي مطالعه خاص</a:t>
            </a:r>
          </a:p>
          <a:p>
            <a:pPr algn="r" rtl="1">
              <a:lnSpc>
                <a:spcPct val="150000"/>
              </a:lnSpc>
              <a:buFontTx/>
              <a:buNone/>
            </a:pPr>
            <a:r>
              <a:rPr lang="fa-IR" altLang="en-US" sz="2400" dirty="0"/>
              <a:t>ج</a:t>
            </a:r>
            <a:r>
              <a:rPr lang="en-US" altLang="en-US" sz="2400" dirty="0"/>
              <a:t>- </a:t>
            </a:r>
            <a:r>
              <a:rPr lang="fa-IR" altLang="en-US" sz="2400" dirty="0"/>
              <a:t>استفاده از حداقل ممكن حيوان براي مطالعه</a:t>
            </a:r>
          </a:p>
          <a:p>
            <a:pPr algn="r" rtl="1">
              <a:lnSpc>
                <a:spcPct val="150000"/>
              </a:lnSpc>
              <a:buFontTx/>
              <a:buNone/>
            </a:pPr>
            <a:r>
              <a:rPr lang="fa-IR" altLang="en-US" sz="2400" dirty="0"/>
              <a:t>د- اطلاعات لازم در مورد تاثير شرايط محيطي بر نتايج آزمايش</a:t>
            </a:r>
          </a:p>
          <a:p>
            <a:pPr algn="r" rtl="1">
              <a:lnSpc>
                <a:spcPct val="150000"/>
              </a:lnSpc>
              <a:buFontTx/>
              <a:buNone/>
            </a:pPr>
            <a:r>
              <a:rPr lang="fa-IR" altLang="en-US" sz="2400" dirty="0"/>
              <a:t>ه- عدم استفاده از حيوانات بيمار در آزمايش</a:t>
            </a:r>
            <a:endParaRPr lang="en-US" altLang="en-US" sz="2400" dirty="0"/>
          </a:p>
          <a:p>
            <a:pPr algn="r" rtl="1">
              <a:lnSpc>
                <a:spcPct val="150000"/>
              </a:lnSpc>
              <a:buFontTx/>
              <a:buNone/>
            </a:pPr>
            <a:r>
              <a:rPr lang="fa-IR" altLang="en-US" sz="2400" dirty="0"/>
              <a:t>و- ضرورت استفاده از حيوانات آزمايشگاهي براي مطالعه و عدم امكان جايگزيني آن با نرم افزارهاي كامپيوتري و استفاده از تجارب ديگران</a:t>
            </a:r>
            <a:endParaRPr lang="en-US" altLang="en-US" sz="2400" dirty="0"/>
          </a:p>
          <a:p>
            <a:pPr algn="r" rtl="1">
              <a:lnSpc>
                <a:spcPct val="150000"/>
              </a:lnSpc>
              <a:buFontTx/>
              <a:buNone/>
            </a:pPr>
            <a:endParaRPr lang="en-US" altLang="en-US" sz="2400" dirty="0"/>
          </a:p>
        </p:txBody>
      </p:sp>
      <p:pic>
        <p:nvPicPr>
          <p:cNvPr id="19460" name="Picture 4" descr="bioethics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 y="2286000"/>
            <a:ext cx="304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52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896001"/>
            <a:ext cx="11765280" cy="4705134"/>
          </a:xfrm>
          <a:prstGeom prst="rect">
            <a:avLst/>
          </a:prstGeom>
        </p:spPr>
        <p:txBody>
          <a:bodyPr wrap="square">
            <a:spAutoFit/>
          </a:bodyPr>
          <a:lstStyle/>
          <a:p>
            <a:pPr algn="r" rtl="1">
              <a:lnSpc>
                <a:spcPct val="107000"/>
              </a:lnSpc>
              <a:spcAft>
                <a:spcPts val="800"/>
              </a:spcAft>
            </a:pPr>
            <a:r>
              <a:rPr lang="fa-IR" sz="2800" dirty="0">
                <a:solidFill>
                  <a:srgbClr val="FFFF00"/>
                </a:solidFill>
                <a:latin typeface="Calibri" panose="020F0502020204030204" pitchFamily="34" charset="0"/>
                <a:ea typeface="Calibri" panose="020F0502020204030204" pitchFamily="34" charset="0"/>
                <a:cs typeface="B Titr" panose="00000700000000000000" pitchFamily="2" charset="-78"/>
              </a:rPr>
              <a:t>ـ محققین و </a:t>
            </a:r>
            <a:r>
              <a:rPr lang="fa-IR" sz="2800" dirty="0" smtClean="0">
                <a:solidFill>
                  <a:srgbClr val="FFFF00"/>
                </a:solidFill>
                <a:latin typeface="Calibri" panose="020F0502020204030204" pitchFamily="34" charset="0"/>
                <a:ea typeface="Calibri" panose="020F0502020204030204" pitchFamily="34" charset="0"/>
                <a:cs typeface="B Titr" panose="00000700000000000000" pitchFamily="2" charset="-78"/>
              </a:rPr>
              <a:t>پژوهشگران</a:t>
            </a:r>
            <a:endParaRPr lang="en-US" sz="2800" dirty="0" smtClean="0">
              <a:solidFill>
                <a:srgbClr val="FFFF00"/>
              </a:solidFill>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پروژه طراحی شده باید توسط شورای پژوهشی مرکز از نظر رعایت شرایط و مقررات مذکور مورد بررسی قرار گیرد</a:t>
            </a:r>
            <a:r>
              <a:rPr lang="en-US" sz="2800" dirty="0">
                <a:latin typeface="Calibri" panose="020F0502020204030204" pitchFamily="34" charset="0"/>
                <a:ea typeface="Calibri" panose="020F0502020204030204" pitchFamily="34" charset="0"/>
                <a:cs typeface="B Nazanin" panose="00000400000000000000" pitchFamily="2" charset="-78"/>
              </a:rPr>
              <a:t>.</a:t>
            </a:r>
          </a:p>
          <a:p>
            <a:pPr algn="r" rtl="1">
              <a:lnSpc>
                <a:spcPct val="150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این موارد عبارتند از</a:t>
            </a:r>
            <a:r>
              <a:rPr lang="en-US" sz="2800" dirty="0">
                <a:latin typeface="Calibri" panose="020F0502020204030204" pitchFamily="34" charset="0"/>
                <a:ea typeface="Calibri" panose="020F0502020204030204" pitchFamily="34" charset="0"/>
                <a:cs typeface="B Nazanin" panose="00000400000000000000" pitchFamily="2" charset="-78"/>
              </a:rPr>
              <a:t>:</a:t>
            </a:r>
          </a:p>
          <a:p>
            <a:pPr algn="r" rtl="1">
              <a:lnSpc>
                <a:spcPct val="150000"/>
              </a:lnSpc>
              <a:spcAft>
                <a:spcPts val="800"/>
              </a:spcAft>
            </a:pPr>
            <a:r>
              <a:rPr lang="en-US" sz="2800" dirty="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انتخاب صحیح گونه حیوان برای مطالعه خاص</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en-US" sz="2800" dirty="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استفاده از حداقل ممکن حیوان برای مطالعه</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52995146"/>
      </p:ext>
    </p:extLst>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 y="1312269"/>
            <a:ext cx="11996928" cy="5027017"/>
          </a:xfrm>
          <a:prstGeom prst="rect">
            <a:avLst/>
          </a:prstGeom>
        </p:spPr>
        <p:txBody>
          <a:bodyPr wrap="square">
            <a:spAutoFit/>
          </a:bodyPr>
          <a:lstStyle/>
          <a:p>
            <a:pPr algn="r" rtl="1">
              <a:lnSpc>
                <a:spcPct val="150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ضرورت استفاده از حیوانات آزمایشگاهی برای مطالعه و عدم امکان جایگزینی آن با نرم افزارهای کامپیوتری و استفاده از تجارب دیگران</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en-US" sz="2800" dirty="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آموزش لازم محققین برای شناخت زندگی و شرایط فیزیولوژیک حیوان (تغذیه، سلامت، بیماری، ناراحتی و درد و سایر تغییرات فیزیولوژیک و پاتولوژیک </a:t>
            </a:r>
            <a:r>
              <a:rPr lang="fa-IR" sz="2800" dirty="0" smtClean="0">
                <a:latin typeface="Calibri" panose="020F0502020204030204" pitchFamily="34" charset="0"/>
                <a:ea typeface="Calibri" panose="020F0502020204030204" pitchFamily="34" charset="0"/>
                <a:cs typeface="B Nazanin" panose="00000400000000000000" pitchFamily="2" charset="-78"/>
              </a:rPr>
              <a:t>حیوان</a:t>
            </a:r>
            <a:r>
              <a:rPr lang="en-US" sz="2800" dirty="0" smtClean="0">
                <a:latin typeface="Calibri" panose="020F0502020204030204" pitchFamily="34" charset="0"/>
                <a:ea typeface="Calibri" panose="020F0502020204030204" pitchFamily="34" charset="0"/>
                <a:cs typeface="B Nazanin" panose="00000400000000000000" pitchFamily="2" charset="-78"/>
              </a:rPr>
              <a:t>(</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en-US" sz="2800" dirty="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آموزش اختصاصی در مورد گونه‌های خاص مورد استفاده</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ـ اطلاعات لازم در مورد تأثیر شرایط محیطی بر نتایج آزمایش</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800" dirty="0">
                <a:latin typeface="Calibri" panose="020F0502020204030204" pitchFamily="34" charset="0"/>
                <a:ea typeface="Calibri" panose="020F0502020204030204" pitchFamily="34" charset="0"/>
                <a:cs typeface="B Nazanin" panose="00000400000000000000" pitchFamily="2" charset="-78"/>
              </a:rPr>
              <a:t>ـ عدم استفاده از حیوانات بیمار در آزمایش</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71162466"/>
      </p:ext>
    </p:extLst>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2368" y="146305"/>
            <a:ext cx="8363711" cy="7644384"/>
          </a:xfrm>
          <a:prstGeom prst="rect">
            <a:avLst/>
          </a:prstGeom>
        </p:spPr>
      </p:pic>
    </p:spTree>
    <p:extLst>
      <p:ext uri="{BB962C8B-B14F-4D97-AF65-F5344CB8AC3E}">
        <p14:creationId xmlns:p14="http://schemas.microsoft.com/office/powerpoint/2010/main" val="486097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3056" y="182880"/>
            <a:ext cx="8046720" cy="6364223"/>
          </a:xfrm>
          <a:prstGeom prst="rect">
            <a:avLst/>
          </a:prstGeom>
        </p:spPr>
      </p:pic>
    </p:spTree>
    <p:extLst>
      <p:ext uri="{BB962C8B-B14F-4D97-AF65-F5344CB8AC3E}">
        <p14:creationId xmlns:p14="http://schemas.microsoft.com/office/powerpoint/2010/main" val="2246328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02336" y="448056"/>
            <a:ext cx="11448288" cy="1143000"/>
          </a:xfrm>
        </p:spPr>
        <p:txBody>
          <a:bodyPr/>
          <a:lstStyle/>
          <a:p>
            <a:pPr rtl="1"/>
            <a:r>
              <a:rPr lang="ar-SA" altLang="en-US" sz="2800" b="1" dirty="0">
                <a:solidFill>
                  <a:schemeClr val="accent2"/>
                </a:solidFill>
                <a:cs typeface="B Titr" panose="00000700000000000000" pitchFamily="2" charset="-78"/>
              </a:rPr>
              <a:t>پروژه طراحي شده بايد توسط شوراي پژوهشي مركز از نظر رعايت شرايط و مقررات مذكور مورد بررسي قرار گيرد</a:t>
            </a:r>
            <a:endParaRPr lang="en-US" altLang="en-US" dirty="0">
              <a:solidFill>
                <a:schemeClr val="accent2"/>
              </a:solidFill>
              <a:cs typeface="B Titr" panose="00000700000000000000" pitchFamily="2" charset="-78"/>
            </a:endParaRPr>
          </a:p>
        </p:txBody>
      </p:sp>
      <p:sp>
        <p:nvSpPr>
          <p:cNvPr id="33795" name="Rectangle 3"/>
          <p:cNvSpPr>
            <a:spLocks noGrp="1" noChangeArrowheads="1"/>
          </p:cNvSpPr>
          <p:nvPr>
            <p:ph type="body" idx="1"/>
          </p:nvPr>
        </p:nvSpPr>
        <p:spPr>
          <a:xfrm>
            <a:off x="97536" y="1600201"/>
            <a:ext cx="11484864" cy="4525963"/>
          </a:xfrm>
        </p:spPr>
        <p:txBody>
          <a:bodyPr/>
          <a:lstStyle/>
          <a:p>
            <a:pPr algn="r" rtl="1">
              <a:buFontTx/>
              <a:buNone/>
            </a:pPr>
            <a:r>
              <a:rPr lang="ar-SA" altLang="en-US" sz="2400" dirty="0">
                <a:cs typeface="B Nazanin" panose="00000400000000000000" pitchFamily="2" charset="-78"/>
              </a:rPr>
              <a:t>اين موارد عبارتند از</a:t>
            </a:r>
            <a:r>
              <a:rPr lang="en-US" altLang="en-US" sz="2400" dirty="0">
                <a:cs typeface="B Nazanin" panose="00000400000000000000" pitchFamily="2" charset="-78"/>
              </a:rPr>
              <a:t>:</a:t>
            </a:r>
          </a:p>
          <a:p>
            <a:pPr algn="r" rtl="1">
              <a:buFontTx/>
              <a:buNone/>
            </a:pPr>
            <a:r>
              <a:rPr lang="en-US" altLang="en-US" sz="2400" dirty="0">
                <a:cs typeface="B Nazanin" panose="00000400000000000000" pitchFamily="2" charset="-78"/>
              </a:rPr>
              <a:t>-       </a:t>
            </a:r>
            <a:r>
              <a:rPr lang="fa-IR" altLang="en-US" sz="2400" dirty="0">
                <a:cs typeface="B Nazanin" panose="00000400000000000000" pitchFamily="2" charset="-78"/>
              </a:rPr>
              <a:t>انتخاب صحيح گونه حيوان براي مطالعه خاص</a:t>
            </a:r>
            <a:endParaRPr lang="en-US" altLang="en-US" sz="2400" dirty="0">
              <a:cs typeface="B Nazanin" panose="00000400000000000000" pitchFamily="2" charset="-78"/>
            </a:endParaRPr>
          </a:p>
          <a:p>
            <a:pPr algn="r" rtl="1">
              <a:buFontTx/>
              <a:buNone/>
            </a:pPr>
            <a:r>
              <a:rPr lang="en-US" altLang="en-US" sz="2400" dirty="0">
                <a:cs typeface="B Nazanin" panose="00000400000000000000" pitchFamily="2" charset="-78"/>
              </a:rPr>
              <a:t>-       </a:t>
            </a:r>
            <a:r>
              <a:rPr lang="fa-IR" altLang="en-US" sz="2400" dirty="0">
                <a:cs typeface="B Nazanin" panose="00000400000000000000" pitchFamily="2" charset="-78"/>
              </a:rPr>
              <a:t>استفاده از حداقل ممكن حيوان براي مطالعه</a:t>
            </a:r>
            <a:endParaRPr lang="en-US" altLang="en-US" sz="2400" dirty="0">
              <a:cs typeface="B Nazanin" panose="00000400000000000000" pitchFamily="2" charset="-78"/>
            </a:endParaRPr>
          </a:p>
          <a:p>
            <a:pPr algn="r" rtl="1">
              <a:buFontTx/>
              <a:buNone/>
            </a:pPr>
            <a:r>
              <a:rPr lang="en-US" altLang="en-US" sz="2400" dirty="0">
                <a:cs typeface="B Nazanin" panose="00000400000000000000" pitchFamily="2" charset="-78"/>
              </a:rPr>
              <a:t>-        </a:t>
            </a:r>
            <a:r>
              <a:rPr lang="fa-IR" altLang="en-US" sz="2400" dirty="0">
                <a:cs typeface="B Nazanin" panose="00000400000000000000" pitchFamily="2" charset="-78"/>
              </a:rPr>
              <a:t>ضرورت استفاده از حيوانات آزمايشگاهي براي مطالعه و عدم امكان جايگزيني آن با نرم افزارهاي كامپيوتري و استفاده از تجارب ديگران</a:t>
            </a:r>
            <a:endParaRPr lang="en-US" altLang="en-US" sz="2400" dirty="0">
              <a:cs typeface="B Nazanin" panose="00000400000000000000" pitchFamily="2" charset="-78"/>
            </a:endParaRPr>
          </a:p>
          <a:p>
            <a:pPr algn="r" rtl="1">
              <a:buFontTx/>
              <a:buNone/>
            </a:pPr>
            <a:r>
              <a:rPr lang="en-US" altLang="en-US" sz="2400" dirty="0">
                <a:cs typeface="B Nazanin" panose="00000400000000000000" pitchFamily="2" charset="-78"/>
              </a:rPr>
              <a:t>-        </a:t>
            </a:r>
            <a:r>
              <a:rPr lang="fa-IR" altLang="en-US" sz="2400" dirty="0">
                <a:cs typeface="B Nazanin" panose="00000400000000000000" pitchFamily="2" charset="-78"/>
              </a:rPr>
              <a:t>آموزش لازم محققين براي شناخت زندگي و شرايط فيزيولوژيك حيوان (تغذيه، سلامت، بيماري، ناراحتي و درد و ساير تغييرات فيزيولوژيك و پاتولوژيك حيوان</a:t>
            </a:r>
            <a:r>
              <a:rPr lang="en-US" altLang="en-US" sz="2400" dirty="0">
                <a:cs typeface="B Nazanin" panose="00000400000000000000" pitchFamily="2" charset="-78"/>
              </a:rPr>
              <a:t>(</a:t>
            </a:r>
          </a:p>
          <a:p>
            <a:pPr algn="r" rtl="1">
              <a:buFontTx/>
              <a:buNone/>
            </a:pPr>
            <a:r>
              <a:rPr lang="en-US" altLang="en-US" sz="2400" dirty="0">
                <a:cs typeface="B Nazanin" panose="00000400000000000000" pitchFamily="2" charset="-78"/>
              </a:rPr>
              <a:t>-       </a:t>
            </a:r>
            <a:r>
              <a:rPr lang="fa-IR" altLang="en-US" sz="2400" dirty="0">
                <a:cs typeface="B Nazanin" panose="00000400000000000000" pitchFamily="2" charset="-78"/>
              </a:rPr>
              <a:t>آموزش اختصاصي در مورد گونه‌هاي خاص مورد استفاده</a:t>
            </a:r>
            <a:endParaRPr lang="en-US" altLang="en-US" sz="2400" b="1" dirty="0">
              <a:cs typeface="B Nazanin" panose="00000400000000000000" pitchFamily="2" charset="-78"/>
            </a:endParaRPr>
          </a:p>
          <a:p>
            <a:pPr algn="r" rtl="1">
              <a:buFontTx/>
              <a:buNone/>
            </a:pPr>
            <a:r>
              <a:rPr lang="en-US" altLang="en-US" sz="2400" b="1" dirty="0">
                <a:cs typeface="B Nazanin" panose="00000400000000000000" pitchFamily="2" charset="-78"/>
              </a:rPr>
              <a:t>    </a:t>
            </a:r>
            <a:r>
              <a:rPr lang="en-US" altLang="en-US" sz="2400" dirty="0">
                <a:cs typeface="B Nazanin" panose="00000400000000000000" pitchFamily="2" charset="-78"/>
              </a:rPr>
              <a:t> </a:t>
            </a:r>
            <a:r>
              <a:rPr lang="ar-SA" altLang="en-US" sz="2400" dirty="0">
                <a:cs typeface="B Nazanin" panose="00000400000000000000" pitchFamily="2" charset="-78"/>
              </a:rPr>
              <a:t>ـ</a:t>
            </a:r>
            <a:r>
              <a:rPr lang="en-US" altLang="en-US" sz="2400" dirty="0">
                <a:cs typeface="B Nazanin" panose="00000400000000000000" pitchFamily="2" charset="-78"/>
              </a:rPr>
              <a:t>       </a:t>
            </a:r>
            <a:r>
              <a:rPr lang="ar-SA" altLang="en-US" sz="2400" dirty="0">
                <a:cs typeface="B Nazanin" panose="00000400000000000000" pitchFamily="2" charset="-78"/>
              </a:rPr>
              <a:t>اطلاعات لازم در مورد تأثير شرايط محيطي بر نتايج آزمايش</a:t>
            </a:r>
            <a:endParaRPr lang="en-US" altLang="en-US" sz="2400" b="1" dirty="0">
              <a:cs typeface="B Nazanin" panose="00000400000000000000" pitchFamily="2" charset="-78"/>
            </a:endParaRPr>
          </a:p>
          <a:p>
            <a:pPr algn="r" rtl="1">
              <a:buFontTx/>
              <a:buNone/>
            </a:pPr>
            <a:r>
              <a:rPr lang="en-US" altLang="en-US" sz="2400" b="1" dirty="0">
                <a:cs typeface="B Nazanin" panose="00000400000000000000" pitchFamily="2" charset="-78"/>
              </a:rPr>
              <a:t>     </a:t>
            </a:r>
            <a:r>
              <a:rPr lang="ar-SA" altLang="en-US" sz="2400" dirty="0">
                <a:cs typeface="B Nazanin" panose="00000400000000000000" pitchFamily="2" charset="-78"/>
              </a:rPr>
              <a:t>ـ</a:t>
            </a:r>
            <a:r>
              <a:rPr lang="en-US" altLang="en-US" sz="2400" dirty="0">
                <a:cs typeface="B Nazanin" panose="00000400000000000000" pitchFamily="2" charset="-78"/>
              </a:rPr>
              <a:t>       </a:t>
            </a:r>
            <a:r>
              <a:rPr lang="ar-SA" altLang="en-US" sz="2400" dirty="0">
                <a:cs typeface="B Nazanin" panose="00000400000000000000" pitchFamily="2" charset="-78"/>
              </a:rPr>
              <a:t>عدم استفاده از حيوانات بيمار در آزمايش</a:t>
            </a:r>
            <a:endParaRPr lang="en-US" altLang="en-US" sz="2400" dirty="0">
              <a:cs typeface="B Nazanin" panose="00000400000000000000" pitchFamily="2" charset="-78"/>
            </a:endParaRPr>
          </a:p>
        </p:txBody>
      </p:sp>
    </p:spTree>
    <p:extLst>
      <p:ext uri="{BB962C8B-B14F-4D97-AF65-F5344CB8AC3E}">
        <p14:creationId xmlns:p14="http://schemas.microsoft.com/office/powerpoint/2010/main" val="2945576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46304" y="82297"/>
            <a:ext cx="11801856" cy="6501383"/>
          </a:xfrm>
        </p:spPr>
        <p:txBody>
          <a:bodyPr/>
          <a:lstStyle/>
          <a:p>
            <a:pPr algn="r" rtl="1">
              <a:lnSpc>
                <a:spcPct val="200000"/>
              </a:lnSpc>
              <a:buFont typeface="Wingdings" panose="05000000000000000000" pitchFamily="2" charset="2"/>
              <a:buChar char="v"/>
            </a:pPr>
            <a:r>
              <a:rPr lang="fa-IR" altLang="en-US" sz="2800" dirty="0">
                <a:cs typeface="B Nazanin" panose="00000400000000000000" pitchFamily="2" charset="-78"/>
              </a:rPr>
              <a:t>وجود مرکزی در کلیه ی دانشگاهها برای نطارت اخلاقی بر محلهای نگهداری و کار بر روی حیوانات، بطور دوره ای و سامانمند.</a:t>
            </a:r>
          </a:p>
          <a:p>
            <a:pPr algn="r" rtl="1">
              <a:lnSpc>
                <a:spcPct val="200000"/>
              </a:lnSpc>
              <a:buFont typeface="Wingdings" panose="05000000000000000000" pitchFamily="2" charset="2"/>
              <a:buChar char="v"/>
            </a:pPr>
            <a:r>
              <a:rPr lang="fa-IR" altLang="en-US" sz="2800" dirty="0">
                <a:cs typeface="B Nazanin" panose="00000400000000000000" pitchFamily="2" charset="-78"/>
              </a:rPr>
              <a:t>الزام اخذ و تمدید دوره ای مجوز از سوی مراکز نگهداری و کار بر روی حیوانات.</a:t>
            </a:r>
          </a:p>
          <a:p>
            <a:pPr algn="r" rtl="1">
              <a:lnSpc>
                <a:spcPct val="200000"/>
              </a:lnSpc>
              <a:buFont typeface="Wingdings" panose="05000000000000000000" pitchFamily="2" charset="2"/>
              <a:buChar char="v"/>
            </a:pPr>
            <a:r>
              <a:rPr lang="fa-IR" altLang="en-US" sz="2800" dirty="0">
                <a:solidFill>
                  <a:srgbClr val="002060"/>
                </a:solidFill>
                <a:cs typeface="B Nazanin" panose="00000400000000000000" pitchFamily="2" charset="-78"/>
              </a:rPr>
              <a:t>الزام گذراندن دوره ی کار بر روی حیوانات برای تمامی کسانی که به نحوی با حیوانات سروکار دارند، بویژه پژوهشگران.</a:t>
            </a:r>
          </a:p>
          <a:p>
            <a:pPr algn="r" rtl="1">
              <a:lnSpc>
                <a:spcPct val="200000"/>
              </a:lnSpc>
              <a:buFont typeface="Wingdings" panose="05000000000000000000" pitchFamily="2" charset="2"/>
              <a:buChar char="v"/>
            </a:pPr>
            <a:r>
              <a:rPr lang="fa-IR" altLang="en-US" sz="2800" dirty="0">
                <a:cs typeface="B Nazanin" panose="00000400000000000000" pitchFamily="2" charset="-78"/>
              </a:rPr>
              <a:t>بررسی اولیه ی پروپوزال و نظارت بر پژوهشهای شامل کار بر روی حیوانات از سوی کمیته ی اخلاقی ویژه.</a:t>
            </a:r>
            <a:endParaRPr lang="en-US" altLang="en-US" sz="2800" dirty="0">
              <a:cs typeface="B Nazanin" panose="00000400000000000000" pitchFamily="2" charset="-78"/>
            </a:endParaRPr>
          </a:p>
        </p:txBody>
      </p:sp>
    </p:spTree>
    <p:extLst>
      <p:ext uri="{BB962C8B-B14F-4D97-AF65-F5344CB8AC3E}">
        <p14:creationId xmlns:p14="http://schemas.microsoft.com/office/powerpoint/2010/main" val="1641746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Users\user\Desktop\2075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 y="0"/>
            <a:ext cx="122773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Box 3"/>
          <p:cNvSpPr txBox="1">
            <a:spLocks noChangeArrowheads="1"/>
          </p:cNvSpPr>
          <p:nvPr/>
        </p:nvSpPr>
        <p:spPr bwMode="auto">
          <a:xfrm>
            <a:off x="4724400" y="6273225"/>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a:r>
              <a:rPr lang="fa-IR" altLang="en-US" sz="3200" dirty="0">
                <a:cs typeface="Times New Roman" panose="02020603050405020304" pitchFamily="18" charset="0"/>
              </a:rPr>
              <a:t>موفق باشيد</a:t>
            </a:r>
          </a:p>
        </p:txBody>
      </p:sp>
    </p:spTree>
    <p:extLst>
      <p:ext uri="{BB962C8B-B14F-4D97-AF65-F5344CB8AC3E}">
        <p14:creationId xmlns:p14="http://schemas.microsoft.com/office/powerpoint/2010/main" val="2611730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5875"/>
            <a:ext cx="835342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6089145"/>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881063"/>
            <a:ext cx="7991475"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180572783"/>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358027"/>
            <a:ext cx="9192768" cy="707886"/>
          </a:xfrm>
          <a:prstGeom prst="rect">
            <a:avLst/>
          </a:prstGeom>
        </p:spPr>
        <p:txBody>
          <a:bodyPr wrap="square">
            <a:spAutoFit/>
          </a:bodyPr>
          <a:lstStyle/>
          <a:p>
            <a:pPr algn="ctr" rtl="1"/>
            <a:r>
              <a:rPr lang="fa-IR" sz="4000" cap="all" dirty="0">
                <a:solidFill>
                  <a:srgbClr val="FFFF00"/>
                </a:solidFill>
                <a:latin typeface="trafic"/>
                <a:ea typeface="Times New Roman" panose="02020603050405020304" pitchFamily="18" charset="0"/>
                <a:cs typeface="B Titr" panose="00000700000000000000" pitchFamily="2" charset="-78"/>
              </a:rPr>
              <a:t>نگرش های اخلاقی پیرامون آزمایش روی حیوانات </a:t>
            </a:r>
            <a:endParaRPr lang="en-US" sz="4400" dirty="0">
              <a:solidFill>
                <a:srgbClr val="FFFF00"/>
              </a:solidFill>
              <a:cs typeface="B Titr" panose="00000700000000000000" pitchFamily="2" charset="-78"/>
            </a:endParaRPr>
          </a:p>
        </p:txBody>
      </p:sp>
      <p:sp>
        <p:nvSpPr>
          <p:cNvPr id="4" name="Rectangle 3"/>
          <p:cNvSpPr/>
          <p:nvPr/>
        </p:nvSpPr>
        <p:spPr>
          <a:xfrm>
            <a:off x="-134112" y="1512100"/>
            <a:ext cx="11996928" cy="1384995"/>
          </a:xfrm>
          <a:prstGeom prst="rect">
            <a:avLst/>
          </a:prstGeom>
        </p:spPr>
        <p:txBody>
          <a:bodyPr wrap="square">
            <a:spAutoFit/>
          </a:bodyPr>
          <a:lstStyle/>
          <a:p>
            <a:pPr algn="r" rtl="1"/>
            <a:r>
              <a:rPr lang="fa-IR" sz="2800" dirty="0">
                <a:cs typeface="B Titr" panose="00000700000000000000" pitchFamily="2" charset="-78"/>
              </a:rPr>
              <a:t>ما انسانها با هدف نهایی جلوگیری و تسکین آلام و دردهای انسانی، (و احتمالا حیوانی) آزمایشاتی بر روی حیوانات انجام می‏دهیم که باعث درد، آزار، شکنجه و حتی کشته شدن آنها می‏شود، اما آیا ما به عنوان نوع بشر، از نظر اخلاقی اجازه چنین کاری را داریم؟</a:t>
            </a:r>
            <a:endParaRPr lang="en-US" sz="2800"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4617600" y="3434979"/>
            <a:ext cx="2761727" cy="2694666"/>
          </a:xfrm>
          <a:prstGeom prst="rect">
            <a:avLst/>
          </a:prstGeom>
        </p:spPr>
      </p:pic>
    </p:spTree>
    <p:extLst>
      <p:ext uri="{BB962C8B-B14F-4D97-AF65-F5344CB8AC3E}">
        <p14:creationId xmlns:p14="http://schemas.microsoft.com/office/powerpoint/2010/main" val="788859856"/>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264" y="427982"/>
            <a:ext cx="9351264" cy="523220"/>
          </a:xfrm>
          <a:prstGeom prst="rect">
            <a:avLst/>
          </a:prstGeom>
        </p:spPr>
        <p:txBody>
          <a:bodyPr wrap="square">
            <a:spAutoFit/>
          </a:bodyPr>
          <a:lstStyle/>
          <a:p>
            <a:pPr algn="ctr"/>
            <a:r>
              <a:rPr lang="fa-IR" sz="2800" dirty="0">
                <a:solidFill>
                  <a:srgbClr val="FFFF00"/>
                </a:solidFill>
                <a:cs typeface="B Titr" panose="00000700000000000000" pitchFamily="2" charset="-78"/>
              </a:rPr>
              <a:t>سه رویکرد مشخص در رابطه با حیوانات آزمایشگاهی وجود </a:t>
            </a:r>
            <a:r>
              <a:rPr lang="fa-IR" sz="2800" dirty="0" smtClean="0">
                <a:solidFill>
                  <a:srgbClr val="FFFF00"/>
                </a:solidFill>
                <a:cs typeface="B Titr" panose="00000700000000000000" pitchFamily="2" charset="-78"/>
              </a:rPr>
              <a:t>دارد</a:t>
            </a:r>
            <a:endParaRPr lang="en-US" sz="2800" dirty="0">
              <a:solidFill>
                <a:srgbClr val="FFFF00"/>
              </a:solidFill>
              <a:cs typeface="B Titr" panose="00000700000000000000" pitchFamily="2" charset="-78"/>
            </a:endParaRPr>
          </a:p>
        </p:txBody>
      </p:sp>
      <p:sp>
        <p:nvSpPr>
          <p:cNvPr id="3" name="Rectangle 2"/>
          <p:cNvSpPr/>
          <p:nvPr/>
        </p:nvSpPr>
        <p:spPr>
          <a:xfrm>
            <a:off x="256032" y="1660851"/>
            <a:ext cx="11838432" cy="3908762"/>
          </a:xfrm>
          <a:prstGeom prst="rect">
            <a:avLst/>
          </a:prstGeom>
        </p:spPr>
        <p:txBody>
          <a:bodyPr wrap="square">
            <a:spAutoFit/>
          </a:bodyPr>
          <a:lstStyle/>
          <a:p>
            <a:pPr algn="r" rtl="1">
              <a:lnSpc>
                <a:spcPct val="150000"/>
              </a:lnSpc>
            </a:pPr>
            <a:r>
              <a:rPr lang="fa-IR" sz="3200" dirty="0">
                <a:solidFill>
                  <a:srgbClr val="FFFF00"/>
                </a:solidFill>
                <a:cs typeface="B Titr" panose="00000700000000000000" pitchFamily="2" charset="-78"/>
              </a:rPr>
              <a:t>1- </a:t>
            </a:r>
            <a:r>
              <a:rPr lang="fa-IR" sz="3200" dirty="0" smtClean="0">
                <a:solidFill>
                  <a:srgbClr val="FFFF00"/>
                </a:solidFill>
                <a:cs typeface="B Titr" panose="00000700000000000000" pitchFamily="2" charset="-78"/>
              </a:rPr>
              <a:t>کنتراکتاریانیسم</a:t>
            </a:r>
            <a:r>
              <a:rPr lang="en-US" sz="3200" dirty="0" smtClean="0">
                <a:solidFill>
                  <a:srgbClr val="FFFF00"/>
                </a:solidFill>
                <a:cs typeface="B Titr" panose="00000700000000000000" pitchFamily="2" charset="-78"/>
              </a:rPr>
              <a:t> </a:t>
            </a:r>
            <a:r>
              <a:rPr lang="en-US" sz="3200" dirty="0" smtClean="0">
                <a:solidFill>
                  <a:srgbClr val="FFFF00"/>
                </a:solidFill>
                <a:latin typeface="Times New Roman" panose="02020603050405020304" pitchFamily="18" charset="0"/>
                <a:cs typeface="Times New Roman" panose="02020603050405020304" pitchFamily="18" charset="0"/>
              </a:rPr>
              <a:t>(</a:t>
            </a:r>
            <a:r>
              <a:rPr lang="en-US" sz="3200" dirty="0" err="1" smtClean="0">
                <a:solidFill>
                  <a:srgbClr val="FFFF00"/>
                </a:solidFill>
                <a:latin typeface="Times New Roman" panose="02020603050405020304" pitchFamily="18" charset="0"/>
                <a:cs typeface="Times New Roman" panose="02020603050405020304" pitchFamily="18" charset="0"/>
              </a:rPr>
              <a:t>Contractarianism</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a:p>
            <a:pPr algn="r" rtl="1">
              <a:lnSpc>
                <a:spcPct val="200000"/>
              </a:lnSpc>
            </a:pPr>
            <a:r>
              <a:rPr lang="fa-IR" sz="2000" dirty="0" smtClean="0">
                <a:cs typeface="B Titr" panose="00000700000000000000" pitchFamily="2" charset="-78"/>
              </a:rPr>
              <a:t>این </a:t>
            </a:r>
            <a:r>
              <a:rPr lang="fa-IR" sz="2000" dirty="0">
                <a:cs typeface="B Titr" panose="00000700000000000000" pitchFamily="2" charset="-78"/>
              </a:rPr>
              <a:t>دیدگاه انسان محور (که در حال حاضر دیدگاه عموم جامعه است) منافع انسان را در اولویت قرار می‌دهد و برای رسیدن به هدف که همانا منافع انسان (کم شدن آلام انسان) است هر کاری را توجیح می‌کند. در این دیدگاه محافظت از حیوانات، بستگی به رابطه آنها با انسان دارد: چون انسانها به برخی حیوانات علاقه بیشتری دارند (مانند سگ و گربه) محافظت از حقوق برخی حیوانات نیز بلحاظ اینکه در نهایت باعث رضایت برخی انسانها می‌شود مورد توجه قرار می‌گیرد. </a:t>
            </a:r>
          </a:p>
          <a:p>
            <a:pPr algn="r" rtl="1">
              <a:lnSpc>
                <a:spcPct val="200000"/>
              </a:lnSpc>
            </a:pPr>
            <a:r>
              <a:rPr lang="fa-IR" sz="2000" dirty="0">
                <a:cs typeface="B Titr" panose="00000700000000000000" pitchFamily="2" charset="-78"/>
              </a:rPr>
              <a:t>مثلا به همین خاطر است که کشتار دسته جمعی موشها نسبت به کشتار یک سگ برای جامعه کمتر غیراخلاقی بنظر می‌رسد.</a:t>
            </a:r>
          </a:p>
        </p:txBody>
      </p:sp>
    </p:spTree>
    <p:extLst>
      <p:ext uri="{BB962C8B-B14F-4D97-AF65-F5344CB8AC3E}">
        <p14:creationId xmlns:p14="http://schemas.microsoft.com/office/powerpoint/2010/main" val="1375380314"/>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 y="-87963"/>
            <a:ext cx="11521440" cy="6878806"/>
          </a:xfrm>
          <a:prstGeom prst="rect">
            <a:avLst/>
          </a:prstGeom>
        </p:spPr>
        <p:txBody>
          <a:bodyPr wrap="square">
            <a:spAutoFit/>
          </a:bodyPr>
          <a:lstStyle/>
          <a:p>
            <a:pPr algn="just" rtl="1">
              <a:lnSpc>
                <a:spcPct val="150000"/>
              </a:lnSpc>
            </a:pPr>
            <a:r>
              <a:rPr lang="fa-IR" sz="3200" dirty="0">
                <a:solidFill>
                  <a:srgbClr val="FFFF00"/>
                </a:solidFill>
                <a:cs typeface="B Titr" panose="00000700000000000000" pitchFamily="2" charset="-78"/>
              </a:rPr>
              <a:t>2- فایده‏ </a:t>
            </a:r>
            <a:r>
              <a:rPr lang="fa-IR" sz="3200" dirty="0" smtClean="0">
                <a:solidFill>
                  <a:srgbClr val="FFFF00"/>
                </a:solidFill>
                <a:cs typeface="B Titr" panose="00000700000000000000" pitchFamily="2" charset="-78"/>
              </a:rPr>
              <a:t>گرایی</a:t>
            </a:r>
          </a:p>
          <a:p>
            <a:pPr algn="just" rtl="1">
              <a:lnSpc>
                <a:spcPct val="150000"/>
              </a:lnSpc>
            </a:pPr>
            <a:r>
              <a:rPr lang="fa-IR" sz="2400" dirty="0" smtClean="0">
                <a:cs typeface="B Titr" panose="00000700000000000000" pitchFamily="2" charset="-78"/>
              </a:rPr>
              <a:t>هر کار با میزان مضرات و منافعش مورد قضاوت قرار می‌گیرد.</a:t>
            </a:r>
          </a:p>
          <a:p>
            <a:pPr algn="just" rtl="1">
              <a:lnSpc>
                <a:spcPct val="150000"/>
              </a:lnSpc>
            </a:pPr>
            <a:r>
              <a:rPr lang="fa-IR" sz="2400" dirty="0" smtClean="0">
                <a:cs typeface="B Titr" panose="00000700000000000000" pitchFamily="2" charset="-78"/>
              </a:rPr>
              <a:t>اما </a:t>
            </a:r>
            <a:r>
              <a:rPr lang="fa-IR" sz="2400" dirty="0">
                <a:cs typeface="B Titr" panose="00000700000000000000" pitchFamily="2" charset="-78"/>
              </a:rPr>
              <a:t>آیا آزمایش روی حیوانات مضراتش بیشتر است یا منافعش؟</a:t>
            </a:r>
          </a:p>
          <a:p>
            <a:pPr algn="just" rtl="1">
              <a:lnSpc>
                <a:spcPct val="150000"/>
              </a:lnSpc>
            </a:pPr>
            <a:r>
              <a:rPr lang="fa-IR" sz="2400" dirty="0">
                <a:cs typeface="B Titr" panose="00000700000000000000" pitchFamily="2" charset="-78"/>
              </a:rPr>
              <a:t>زمانی که یک گربه خانگی، </a:t>
            </a:r>
            <a:r>
              <a:rPr lang="fa-IR" sz="2400" dirty="0" smtClean="0">
                <a:cs typeface="B Titr" panose="00000700000000000000" pitchFamily="2" charset="-78"/>
              </a:rPr>
              <a:t> نوعی واکسن را </a:t>
            </a:r>
            <a:r>
              <a:rPr lang="fa-IR" sz="2400" dirty="0">
                <a:cs typeface="B Titr" panose="00000700000000000000" pitchFamily="2" charset="-78"/>
              </a:rPr>
              <a:t>دریافت می‏کند، در حقیقت منفعتی را به دست می‏آورد که از تحقیقات ایمونولوژی انجام شده بر روی سایر گربه‏ها حاصل گردیده است. بنابراین برای اینکه تشخیص دهیم آیا یک آزمایش حیوانی، از نظر اخلاقی توجیه‏پذیر است یا نه، گاهاً لازم است دو گروه حیوانات (یا انسان) را در نظر آوریم: گروهی که در طول انجام آزمایش منافعشان قربانی می‏شود و گروه دیگری که از نتایج آزمایشات بهره می‏برند.</a:t>
            </a:r>
          </a:p>
          <a:p>
            <a:pPr algn="just" rtl="1">
              <a:lnSpc>
                <a:spcPct val="150000"/>
              </a:lnSpc>
            </a:pPr>
            <a:r>
              <a:rPr lang="fa-IR" sz="2400" dirty="0">
                <a:solidFill>
                  <a:srgbClr val="FFFF00"/>
                </a:solidFill>
                <a:cs typeface="B Titr" panose="00000700000000000000" pitchFamily="2" charset="-78"/>
              </a:rPr>
              <a:t>نتیجه این که: فداکردن منافع حیاتی یک حیوان، تنها زمانی قابل قبول است که به تبع آن نتایج فوق العاده مهمی عاید شود.</a:t>
            </a:r>
            <a:r>
              <a:rPr lang="fa-IR" sz="2400" dirty="0">
                <a:cs typeface="B Titr" panose="00000700000000000000" pitchFamily="2" charset="-78"/>
              </a:rPr>
              <a:t> که در این صورت خیلی از آزمایشات بخاطر منافعی که هم برای علم پزشکی و هم برای علم دامپزشکی دارند قابل قبول خواهند بود. چون با قربانی کردن عده‌ی معدودی حیوان جان تعداد بیشماری را در آینده نجات خواهیم داد.</a:t>
            </a:r>
          </a:p>
        </p:txBody>
      </p:sp>
    </p:spTree>
    <p:extLst>
      <p:ext uri="{BB962C8B-B14F-4D97-AF65-F5344CB8AC3E}">
        <p14:creationId xmlns:p14="http://schemas.microsoft.com/office/powerpoint/2010/main" val="8592811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3410</Words>
  <Application>Microsoft Office PowerPoint</Application>
  <PresentationFormat>Widescreen</PresentationFormat>
  <Paragraphs>228</Paragraphs>
  <Slides>48</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48</vt:i4>
      </vt:variant>
    </vt:vector>
  </HeadingPairs>
  <TitlesOfParts>
    <vt:vector size="64" baseType="lpstr">
      <vt:lpstr>MS Mincho</vt:lpstr>
      <vt:lpstr>Arial</vt:lpstr>
      <vt:lpstr>B Elham</vt:lpstr>
      <vt:lpstr>B Mitra</vt:lpstr>
      <vt:lpstr>B Nazanin</vt:lpstr>
      <vt:lpstr>B Titr</vt:lpstr>
      <vt:lpstr>Calibri</vt:lpstr>
      <vt:lpstr>Garamond</vt:lpstr>
      <vt:lpstr>Times New Roman</vt:lpstr>
      <vt:lpstr>Titr</vt:lpstr>
      <vt:lpstr>trafic</vt:lpstr>
      <vt:lpstr>Wingdings</vt:lpstr>
      <vt:lpstr>Default Design</vt:lpstr>
      <vt:lpstr>Stream</vt:lpstr>
      <vt:lpstr>1_Stream</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تهيه و حمل و نقل حيوانات</vt:lpstr>
      <vt:lpstr>PowerPoint Presentation</vt:lpstr>
      <vt:lpstr>PowerPoint Presentation</vt:lpstr>
      <vt:lpstr>PowerPoint Presentation</vt:lpstr>
      <vt:lpstr>PowerPoint Presentation</vt:lpstr>
      <vt:lpstr>PowerPoint Presentation</vt:lpstr>
      <vt:lpstr>روش‌هاي نگهداري</vt:lpstr>
      <vt:lpstr>PowerPoint Presentation</vt:lpstr>
      <vt:lpstr>PowerPoint Presentation</vt:lpstr>
      <vt:lpstr>PowerPoint Presentation</vt:lpstr>
      <vt:lpstr>PowerPoint Presentation</vt:lpstr>
      <vt:lpstr>PowerPoint Presentation</vt:lpstr>
      <vt:lpstr>نيروهاي اجرايي (مراقبت‌كنندگان حيوان)</vt:lpstr>
      <vt:lpstr>PowerPoint Presentation</vt:lpstr>
      <vt:lpstr>PowerPoint Presentation</vt:lpstr>
      <vt:lpstr>PowerPoint Presentation</vt:lpstr>
      <vt:lpstr>كاربران پژوهش‌ و محققين</vt:lpstr>
      <vt:lpstr>PowerPoint Presentation</vt:lpstr>
      <vt:lpstr>PowerPoint Presentation</vt:lpstr>
      <vt:lpstr>PowerPoint Presentation</vt:lpstr>
      <vt:lpstr>PowerPoint Presentation</vt:lpstr>
      <vt:lpstr>پروژه طراحي شده بايد توسط شوراي پژوهشي مركز از نظر رعايت شرايط و مقررات مذكور مورد بررسي قرار گيرد</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sadeghi</dc:creator>
  <cp:lastModifiedBy>sadeghi</cp:lastModifiedBy>
  <cp:revision>32</cp:revision>
  <dcterms:created xsi:type="dcterms:W3CDTF">2016-08-05T20:05:59Z</dcterms:created>
  <dcterms:modified xsi:type="dcterms:W3CDTF">2016-08-26T09:04:34Z</dcterms:modified>
</cp:coreProperties>
</file>