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5" r:id="rId3"/>
    <p:sldId id="263" r:id="rId4"/>
    <p:sldId id="261" r:id="rId5"/>
    <p:sldId id="306" r:id="rId6"/>
    <p:sldId id="311" r:id="rId7"/>
    <p:sldId id="31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9" r:id="rId17"/>
    <p:sldId id="280" r:id="rId18"/>
    <p:sldId id="281" r:id="rId19"/>
    <p:sldId id="295" r:id="rId20"/>
    <p:sldId id="296" r:id="rId21"/>
    <p:sldId id="297" r:id="rId22"/>
    <p:sldId id="314" r:id="rId23"/>
    <p:sldId id="315" r:id="rId24"/>
    <p:sldId id="317" r:id="rId25"/>
    <p:sldId id="318" r:id="rId26"/>
    <p:sldId id="319" r:id="rId27"/>
    <p:sldId id="321" r:id="rId28"/>
    <p:sldId id="323" r:id="rId29"/>
    <p:sldId id="324" r:id="rId30"/>
    <p:sldId id="325" r:id="rId31"/>
    <p:sldId id="327" r:id="rId32"/>
    <p:sldId id="328" r:id="rId33"/>
    <p:sldId id="329" r:id="rId34"/>
    <p:sldId id="33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849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6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617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25157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9C10AC03-6403-480E-B18D-27F2AE929171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165600" y="6248400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4193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37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44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6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3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24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86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28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32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F5741-6897-42E5-8F6B-09709A96F0E9}" type="datetimeFigureOut">
              <a:rPr lang="en-US" smtClean="0"/>
              <a:t>26-Aug-16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B8E13-35F4-49B2-87A0-CE1EF58B5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7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 algn="ctr" rtl="1"/>
            <a:r>
              <a:rPr lang="fa-IR" sz="4800" dirty="0" smtClean="0">
                <a:solidFill>
                  <a:srgbClr val="FF0000"/>
                </a:solidFill>
                <a:cs typeface="B Zar" panose="00000400000000000000" pitchFamily="2" charset="-78"/>
              </a:rPr>
              <a:t>رضایتمندی آگاهانه</a:t>
            </a:r>
            <a:r>
              <a:rPr lang="en-US" sz="4800" dirty="0" smtClean="0">
                <a:solidFill>
                  <a:srgbClr val="FF0000"/>
                </a:solidFill>
                <a:cs typeface="B Zar" panose="00000400000000000000" pitchFamily="2" charset="-78"/>
              </a:rPr>
              <a:t/>
            </a:r>
            <a:br>
              <a:rPr lang="en-US" sz="4800" dirty="0" smtClean="0">
                <a:solidFill>
                  <a:srgbClr val="FF0000"/>
                </a:solidFill>
                <a:cs typeface="B Zar" panose="00000400000000000000" pitchFamily="2" charset="-78"/>
              </a:rPr>
            </a:br>
            <a:r>
              <a:rPr lang="en-US" sz="4800" dirty="0" smtClean="0">
                <a:solidFill>
                  <a:srgbClr val="FF0000"/>
                </a:solidFill>
                <a:cs typeface="B Zar" panose="00000400000000000000" pitchFamily="2" charset="-78"/>
              </a:rPr>
              <a:t>Informed Consent</a:t>
            </a:r>
            <a:r>
              <a:rPr lang="fa-IR" sz="4800" dirty="0" smtClean="0">
                <a:solidFill>
                  <a:srgbClr val="FF0000"/>
                </a:solidFill>
                <a:cs typeface="B Zar" panose="00000400000000000000" pitchFamily="2" charset="-78"/>
              </a:rPr>
              <a:t/>
            </a:r>
            <a:br>
              <a:rPr lang="fa-IR" sz="4800" dirty="0" smtClean="0">
                <a:solidFill>
                  <a:srgbClr val="FF0000"/>
                </a:solidFill>
                <a:cs typeface="B Zar" panose="00000400000000000000" pitchFamily="2" charset="-78"/>
              </a:rPr>
            </a:b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fa-IR" sz="3200" dirty="0" smtClean="0"/>
              <a:t>کارگاه اخلاق در پژوهشهای زیست پزشکی</a:t>
            </a:r>
          </a:p>
          <a:p>
            <a:pPr marL="0" indent="0" algn="r" rtl="1">
              <a:buNone/>
            </a:pPr>
            <a:endParaRPr lang="fa-IR" sz="3200" dirty="0" smtClean="0">
              <a:cs typeface="B Zar" panose="00000400000000000000" pitchFamily="2" charset="-78"/>
            </a:endParaRPr>
          </a:p>
          <a:p>
            <a:pPr marL="0" indent="0" algn="r" rtl="1">
              <a:buNone/>
            </a:pPr>
            <a:endParaRPr lang="en-US" sz="3200" dirty="0" smtClean="0">
              <a:cs typeface="B Zar" panose="00000400000000000000" pitchFamily="2" charset="-78"/>
            </a:endParaRPr>
          </a:p>
          <a:p>
            <a:pPr marL="0" indent="0" algn="ctr" rtl="1">
              <a:buNone/>
            </a:pPr>
            <a:r>
              <a:rPr lang="fa-IR" dirty="0" smtClean="0"/>
              <a:t>تهیه و تنظیم:</a:t>
            </a:r>
          </a:p>
          <a:p>
            <a:pPr marL="0" indent="0" algn="ctr" rtl="1">
              <a:buNone/>
            </a:pPr>
            <a:r>
              <a:rPr lang="fa-IR" dirty="0" smtClean="0"/>
              <a:t>دکتر محمد ملکزاده</a:t>
            </a:r>
          </a:p>
          <a:p>
            <a:pPr marL="0" indent="0" algn="ctr" rtl="1">
              <a:buNone/>
            </a:pPr>
            <a:r>
              <a:rPr lang="fa-IR" dirty="0" smtClean="0"/>
              <a:t>کارشناس مسوول کمیته اخلاق درپژوهش دانشگاه علوم پزشکی یاسوج</a:t>
            </a:r>
          </a:p>
        </p:txBody>
      </p:sp>
    </p:spTree>
    <p:extLst>
      <p:ext uri="{BB962C8B-B14F-4D97-AF65-F5344CB8AC3E}">
        <p14:creationId xmlns:p14="http://schemas.microsoft.com/office/powerpoint/2010/main" val="436248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992313" y="2349500"/>
            <a:ext cx="8229600" cy="3024188"/>
          </a:xfrm>
        </p:spPr>
        <p:txBody>
          <a:bodyPr>
            <a:normAutofit fontScale="90000"/>
          </a:bodyPr>
          <a:lstStyle/>
          <a:p>
            <a:pPr algn="r"/>
            <a:r>
              <a:rPr lang="fa-IR" altLang="en-US" sz="2400" dirty="0">
                <a:cs typeface="Nasim" panose="00000700000000000000" pitchFamily="2" charset="-78"/>
              </a:rPr>
              <a:t/>
            </a:r>
            <a:br>
              <a:rPr lang="fa-IR" altLang="en-US" sz="2400" dirty="0">
                <a:cs typeface="Nasim" panose="00000700000000000000" pitchFamily="2" charset="-78"/>
              </a:rPr>
            </a:b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ب ) تشر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ح وضع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ت موجود و ماه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ت تصم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م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 که با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د گرفته شود .</a:t>
            </a:r>
            <a:b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استدلال : روشن کردن وضع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ت به پزشک کمک 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کند با ب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مار در مورد تصم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مات درمان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همفکر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کند .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عبارت پ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شنهاد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: 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	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ا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ن وضع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ت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 است که با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د در آن مورد تصم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 کن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م .</a:t>
            </a:r>
            <a:b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	مشکل فعل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 ا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نست که با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د در آن مورد تصم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 کن</a:t>
            </a:r>
            <a:r>
              <a:rPr lang="ar-SA" altLang="en-US" sz="24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م .</a:t>
            </a:r>
            <a:endParaRPr lang="en-US" altLang="en-US" sz="2400" dirty="0"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2640013" y="908050"/>
            <a:ext cx="7200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عناصر آگاه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 در رضا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ت آگاهانه :</a:t>
            </a:r>
            <a:endParaRPr lang="en-US" altLang="en-US" sz="3600">
              <a:solidFill>
                <a:schemeClr val="tx2"/>
              </a:solidFill>
              <a:cs typeface="B Jadid" panose="00000700000000000000" pitchFamily="2" charset="-78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10221913" y="5157788"/>
            <a:ext cx="217487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10221912" y="5614988"/>
            <a:ext cx="217487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31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47850" y="1955801"/>
            <a:ext cx="8229600" cy="3746499"/>
          </a:xfrm>
        </p:spPr>
        <p:txBody>
          <a:bodyPr>
            <a:normAutofit fontScale="90000"/>
          </a:bodyPr>
          <a:lstStyle/>
          <a:p>
            <a:pPr algn="r"/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ج ) گفتگو در خصوص درمان ها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 ممکن:</a:t>
            </a:r>
            <a:b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استدلال : معمولا تصم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از 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ان چند گز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نه مطرح بوده و معمولا ب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مار آگاه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نسبت به ا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ن گز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نه ها ندارد.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عبارت پ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شنهاد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: 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	</a:t>
            </a:r>
            <a:r>
              <a:rPr lang="fa-IR" altLang="en-US" sz="3200" dirty="0" smtClean="0">
                <a:latin typeface="Yaqouti" pitchFamily="2" charset="2"/>
                <a:cs typeface="Yagut" panose="00000400000000000000" pitchFamily="2" charset="-78"/>
              </a:rPr>
              <a:t>ما 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توان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د درمان جد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د را شروع کن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د 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ا 	درمان فعل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را ادامه ده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د .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endParaRPr lang="en-US" altLang="en-US" sz="3200" dirty="0"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0171113" y="453866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790951" y="765176"/>
            <a:ext cx="60499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عناصر آگاه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 در رضا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ت آگاهانه :</a:t>
            </a:r>
            <a:b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</a:br>
            <a:endParaRPr lang="en-US" altLang="en-US" sz="3600">
              <a:solidFill>
                <a:schemeClr val="tx2"/>
              </a:solidFill>
              <a:cs typeface="B Jadid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4248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1" y="3284538"/>
            <a:ext cx="8964613" cy="1143000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altLang="en-US" sz="2400" dirty="0">
                <a:cs typeface="Nasim" panose="00000700000000000000" pitchFamily="2" charset="-78"/>
              </a:rPr>
              <a:t/>
            </a:r>
            <a:br>
              <a:rPr lang="fa-IR" altLang="en-US" sz="2400" dirty="0">
                <a:cs typeface="Nasim" panose="00000700000000000000" pitchFamily="2" charset="-78"/>
              </a:rPr>
            </a:b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د ) تشريح منافع و مضار بالقوه هر کدام از درمان هاي مطرح با توجه به باورهاي بيمار :</a:t>
            </a:r>
            <a:b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>استدلال : معمولا پزشک در بيان خود نقاط قوت يکي از روشها و نقاط ضعف ساير روشها را بيان مي کند بدون اينکه ديد جامعي از نقاط ضعف روش مد نظر خود و نقاط قوت ساير روشها را ارائه دهد .</a:t>
            </a:r>
            <a:b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عبارت پيشنهادي : 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  </a:t>
            </a:r>
            <a:r>
              <a:rPr lang="fa-IR" altLang="en-US" sz="2200" dirty="0">
                <a:latin typeface="Yaqouti" pitchFamily="2" charset="2"/>
                <a:cs typeface="Yagut" panose="00000400000000000000" pitchFamily="2" charset="-78"/>
              </a:rPr>
              <a:t>گرچه درمان جديد گران تر است اما در عوض شما روزي يکبار از آن استفاده مي کنيد .</a:t>
            </a:r>
            <a:br>
              <a:rPr lang="fa-IR" altLang="en-US" sz="2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200" dirty="0" smtClean="0">
                <a:latin typeface="Yaqouti" pitchFamily="2" charset="2"/>
                <a:cs typeface="Yagut" panose="00000400000000000000" pitchFamily="2" charset="-78"/>
              </a:rPr>
              <a:t>    گرچه </a:t>
            </a:r>
            <a:r>
              <a:rPr lang="fa-IR" altLang="en-US" sz="2200" dirty="0">
                <a:latin typeface="Yaqouti" pitchFamily="2" charset="2"/>
                <a:cs typeface="Yagut" panose="00000400000000000000" pitchFamily="2" charset="-78"/>
              </a:rPr>
              <a:t>اسکرين کانسر کولون با  آزمايش مدفوع راحت تر و ارزان تر است </a:t>
            </a:r>
            <a:r>
              <a:rPr lang="fa-IR" altLang="en-US" sz="2200" dirty="0" smtClean="0">
                <a:latin typeface="Yaqouti" pitchFamily="2" charset="2"/>
                <a:cs typeface="Yagut" panose="00000400000000000000" pitchFamily="2" charset="-78"/>
              </a:rPr>
              <a:t>ولي سيگموئيدوسکوپي </a:t>
            </a:r>
            <a:r>
              <a:rPr lang="fa-IR" altLang="en-US" sz="2200" dirty="0">
                <a:latin typeface="Yaqouti" pitchFamily="2" charset="2"/>
                <a:cs typeface="Yagut" panose="00000400000000000000" pitchFamily="2" charset="-78"/>
              </a:rPr>
              <a:t>مطمئن تر مي باشد .</a:t>
            </a:r>
            <a:endParaRPr lang="en-US" altLang="en-US" sz="2200" dirty="0"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0420352" y="5097463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4125914" y="723900"/>
            <a:ext cx="60023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عناصر آگاه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 در رضا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ت آگاهانه :</a:t>
            </a:r>
            <a:endParaRPr lang="en-US" altLang="en-US" sz="3600">
              <a:solidFill>
                <a:schemeClr val="tx2"/>
              </a:solidFill>
              <a:cs typeface="B Jadid" panose="00000700000000000000" pitchFamily="2" charset="-78"/>
            </a:endParaRP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10420352" y="5467350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6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1774826" y="3429000"/>
            <a:ext cx="8424863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/>
            <a:r>
              <a:rPr lang="fa-IR" altLang="en-US" sz="3200" dirty="0">
                <a:solidFill>
                  <a:schemeClr val="hlink"/>
                </a:solidFill>
                <a:effectLst/>
                <a:latin typeface="Yaqouti" pitchFamily="2" charset="2"/>
                <a:cs typeface="Yagut" panose="00000400000000000000" pitchFamily="2" charset="-78"/>
              </a:rPr>
              <a:t>ه ) بيان نگرانيها :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استدلال : گرچه انجام آن مشکل است ول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 برا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 درک کامل و جلب اطم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نان و پذ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رش پايدار ب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مار خ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ل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 حساس و مهم است .</a:t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عبارت پ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شنهاد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 : </a:t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600" dirty="0" smtClean="0">
                <a:effectLst/>
                <a:latin typeface="Yaqouti" pitchFamily="2" charset="2"/>
                <a:cs typeface="Yagut" panose="00000400000000000000" pitchFamily="2" charset="-78"/>
              </a:rPr>
              <a:t>شانس 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موفق</a:t>
            </a:r>
            <a:r>
              <a:rPr lang="ar-SA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ت عال</a:t>
            </a:r>
            <a:r>
              <a:rPr lang="ar-SA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 است .</a:t>
            </a:r>
            <a:b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600" dirty="0" smtClean="0">
                <a:effectLst/>
                <a:latin typeface="Yaqouti" pitchFamily="2" charset="2"/>
                <a:cs typeface="Yagut" panose="00000400000000000000" pitchFamily="2" charset="-78"/>
              </a:rPr>
              <a:t>اکثر 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ب</a:t>
            </a:r>
            <a:r>
              <a:rPr lang="ar-SA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ماران با شرا</a:t>
            </a:r>
            <a:r>
              <a:rPr lang="ar-SA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ط شما با ا</a:t>
            </a:r>
            <a:r>
              <a:rPr lang="ar-SA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ن درمان بهبود </a:t>
            </a:r>
            <a:r>
              <a:rPr lang="ar-SA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افته اند اما </a:t>
            </a:r>
            <a:r>
              <a:rPr lang="fa-IR" altLang="en-US" sz="2600" dirty="0" smtClean="0">
                <a:effectLst/>
                <a:latin typeface="Yaqouti" pitchFamily="2" charset="2"/>
                <a:cs typeface="Yagut" panose="00000400000000000000" pitchFamily="2" charset="-78"/>
              </a:rPr>
              <a:t> نه </a:t>
            </a:r>
            <a:r>
              <a:rPr lang="fa-IR" altLang="en-US" sz="2600" dirty="0">
                <a:effectLst/>
                <a:latin typeface="Yaqouti" pitchFamily="2" charset="2"/>
                <a:cs typeface="Yagut" panose="00000400000000000000" pitchFamily="2" charset="-78"/>
              </a:rPr>
              <a:t>همه .</a:t>
            </a:r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10460038" y="5168900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3995739" y="828676"/>
            <a:ext cx="60023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عناصر آگاه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 در رضا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ت آگاهانه :</a:t>
            </a:r>
            <a:b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</a:br>
            <a:endParaRPr lang="en-US" altLang="en-US" sz="3600">
              <a:solidFill>
                <a:schemeClr val="tx2"/>
              </a:solidFill>
              <a:cs typeface="B Jadid" panose="00000700000000000000" pitchFamily="2" charset="-78"/>
            </a:endParaRP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10460038" y="5691188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129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749300" y="1701800"/>
            <a:ext cx="10248900" cy="3886200"/>
          </a:xfrm>
        </p:spPr>
        <p:txBody>
          <a:bodyPr>
            <a:normAutofit/>
          </a:bodyPr>
          <a:lstStyle/>
          <a:p>
            <a:pPr algn="r"/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و ) ارز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اب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 و درک و انتقال مفاه</a:t>
            </a:r>
            <a:r>
              <a:rPr lang="ar-SA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م :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استدلال : مس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ر اصل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در جهت تصم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درک اطلاعات ارائه شده به ب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مار است و بدون آن ب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مار از ا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ن اطلاعات طرح شده سود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نم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برد . 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عبارت پ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شنهاد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: 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   	 </a:t>
            </a:r>
            <a: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  <a:t>فهم</a:t>
            </a:r>
            <a:r>
              <a:rPr lang="ar-SA" altLang="en-US" sz="28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  <a:t>د</a:t>
            </a:r>
            <a:r>
              <a:rPr lang="ar-SA" altLang="en-US" sz="28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  <a:t>د مطلب چ</a:t>
            </a:r>
            <a:r>
              <a:rPr lang="ar-SA" altLang="en-US" sz="28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  <a:t>ست .</a:t>
            </a:r>
            <a:b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  <a:t>       	 متوجه عرا</a:t>
            </a:r>
            <a:r>
              <a:rPr lang="ar-SA" altLang="en-US" sz="28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  <a:t>ض من شده ا</a:t>
            </a:r>
            <a:r>
              <a:rPr lang="ar-SA" altLang="en-US" sz="28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latin typeface="Yaqouti" pitchFamily="2" charset="2"/>
                <a:cs typeface="Yagut" panose="00000400000000000000" pitchFamily="2" charset="-78"/>
              </a:rPr>
              <a:t>د .</a:t>
            </a:r>
            <a:endParaRPr lang="en-US" altLang="en-US" sz="2800" dirty="0"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11012488" y="4648200"/>
            <a:ext cx="21748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3995739" y="757239"/>
            <a:ext cx="6002337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عناصر آگاه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 در رضا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ت آگاهانه :</a:t>
            </a:r>
            <a:b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</a:br>
            <a:endParaRPr lang="en-US" altLang="en-US" sz="3600">
              <a:solidFill>
                <a:schemeClr val="tx2"/>
              </a:solidFill>
              <a:cs typeface="B Jadid" panose="00000700000000000000" pitchFamily="2" charset="-78"/>
            </a:endParaRP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11012488" y="5056188"/>
            <a:ext cx="21748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24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703389" y="3068638"/>
            <a:ext cx="87852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algn="ctr"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4572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9144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13716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1828800" algn="ctr" rtl="1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fa-IR" altLang="en-US" sz="3200" b="0" i="1" u="sng" dirty="0">
                <a:solidFill>
                  <a:schemeClr val="hlink"/>
                </a:solidFill>
                <a:effectLst/>
                <a:cs typeface="Nasim" panose="00000700000000000000" pitchFamily="2" charset="-78"/>
              </a:rPr>
              <a:t/>
            </a:r>
            <a:br>
              <a:rPr lang="fa-IR" altLang="en-US" sz="3200" b="0" i="1" u="sng" dirty="0">
                <a:solidFill>
                  <a:schemeClr val="hlink"/>
                </a:solidFill>
                <a:effectLst/>
                <a:cs typeface="Nasim" panose="00000700000000000000" pitchFamily="2" charset="-78"/>
              </a:rPr>
            </a:br>
            <a:r>
              <a:rPr lang="fa-IR" altLang="en-US" sz="3200" dirty="0">
                <a:solidFill>
                  <a:schemeClr val="hlink"/>
                </a:solidFill>
                <a:effectLst/>
                <a:latin typeface="Yaqouti" pitchFamily="2" charset="2"/>
                <a:cs typeface="Yagut" panose="00000400000000000000" pitchFamily="2" charset="-78"/>
              </a:rPr>
              <a:t>ز ) کشف خواست و رجحان ب</a:t>
            </a:r>
            <a:r>
              <a:rPr lang="ar-SA" altLang="en-US" sz="3200" dirty="0">
                <a:solidFill>
                  <a:schemeClr val="hlink"/>
                </a:solidFill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effectLst/>
                <a:latin typeface="Yaqouti" pitchFamily="2" charset="2"/>
                <a:cs typeface="Yagut" panose="00000400000000000000" pitchFamily="2" charset="-78"/>
              </a:rPr>
              <a:t>مار :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استدلال : پزشک معمولا فرض را بر ا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ن م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 گذارد که ب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مار در صورت  مخالفت با تصم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  ا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ن مخالفت را ابراز م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 کند در حال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که اغلب لازم است نظر ب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مار پرس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ده شود .ا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ن امر ا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ن اطم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نان را به ب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مار م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دهد که حق دارد مخالفت کند 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ا سوالات ب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شتر</a:t>
            </a:r>
            <a:r>
              <a:rPr lang="ar-SA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  <a:t> بکند . </a:t>
            </a:r>
            <a:br>
              <a:rPr lang="fa-IR" altLang="en-US" sz="28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عبارت پ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شنهاد</a:t>
            </a:r>
            <a:r>
              <a:rPr lang="ar-SA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 : </a:t>
            </a:r>
            <a:b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effectLst/>
                <a:latin typeface="Yaqouti" pitchFamily="2" charset="2"/>
                <a:cs typeface="Yagut" panose="00000400000000000000" pitchFamily="2" charset="-78"/>
              </a:rPr>
              <a:t>     	</a:t>
            </a:r>
            <a:r>
              <a:rPr lang="fa-IR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به نظر شما ا</a:t>
            </a:r>
            <a:r>
              <a:rPr lang="ar-SA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ن منطق</a:t>
            </a:r>
            <a:r>
              <a:rPr lang="ar-SA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 است .</a:t>
            </a:r>
            <a:br>
              <a:rPr lang="fa-IR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    	نظرتان چ</a:t>
            </a:r>
            <a:r>
              <a:rPr lang="ar-SA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400" dirty="0">
                <a:effectLst/>
                <a:latin typeface="Yaqouti" pitchFamily="2" charset="2"/>
                <a:cs typeface="Yagut" panose="00000400000000000000" pitchFamily="2" charset="-78"/>
              </a:rPr>
              <a:t>ست .</a:t>
            </a:r>
            <a:endParaRPr lang="en-US" altLang="en-US" sz="2400" dirty="0">
              <a:effectLst/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10488614" y="5419725"/>
            <a:ext cx="215900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3981450" y="620713"/>
            <a:ext cx="60023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عناصر آگاه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 در رضا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ت آگاهانه :</a:t>
            </a:r>
            <a:endParaRPr lang="en-US" altLang="en-US" sz="3600">
              <a:solidFill>
                <a:schemeClr val="tx2"/>
              </a:solidFill>
              <a:cs typeface="B Jadid" panose="00000700000000000000" pitchFamily="2" charset="-78"/>
            </a:endParaRPr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10488615" y="5888038"/>
            <a:ext cx="215900" cy="130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7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5900" y="1638300"/>
            <a:ext cx="11125200" cy="4521200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fa-IR" altLang="en-US" sz="3200" dirty="0">
                <a:solidFill>
                  <a:srgbClr val="FF0000"/>
                </a:solidFill>
                <a:cs typeface="Yagut" panose="00000400000000000000" pitchFamily="2" charset="-78"/>
              </a:rPr>
              <a:t>الف ) آزاد</a:t>
            </a:r>
            <a:r>
              <a:rPr lang="ar-SA" altLang="en-US" sz="3200" dirty="0">
                <a:solidFill>
                  <a:srgbClr val="FF0000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rgbClr val="FF0000"/>
                </a:solidFill>
                <a:cs typeface="Yagut" panose="00000400000000000000" pitchFamily="2" charset="-78"/>
              </a:rPr>
              <a:t> : </a:t>
            </a:r>
            <a:r>
              <a:rPr lang="fa-IR" altLang="en-US" sz="3200" dirty="0">
                <a:cs typeface="Yagut" panose="00000400000000000000" pitchFamily="2" charset="-78"/>
              </a:rPr>
              <a:t>عوامل مخدوش کننده شامل : </a:t>
            </a:r>
            <a:br>
              <a:rPr lang="fa-IR" altLang="en-US" sz="3200" dirty="0">
                <a:cs typeface="Yagut" panose="00000400000000000000" pitchFamily="2" charset="-78"/>
              </a:rPr>
            </a:br>
            <a:r>
              <a:rPr lang="fa-IR" altLang="en-US" sz="3200" dirty="0" smtClean="0">
                <a:cs typeface="Yagut" panose="00000400000000000000" pitchFamily="2" charset="-78"/>
              </a:rPr>
              <a:t> </a:t>
            </a:r>
            <a:r>
              <a:rPr lang="fa-IR" altLang="en-US" sz="1800" dirty="0" smtClean="0">
                <a:cs typeface="Titr" panose="01000700000000000000" pitchFamily="2" charset="-78"/>
              </a:rPr>
              <a:t>1- </a:t>
            </a:r>
            <a:r>
              <a:rPr lang="fa-IR" altLang="en-US" sz="1800" dirty="0">
                <a:cs typeface="Titr" panose="01000700000000000000" pitchFamily="2" charset="-78"/>
              </a:rPr>
              <a:t>عوامل داخل</a:t>
            </a:r>
            <a:r>
              <a:rPr lang="ar-SA" altLang="en-US" sz="1800" dirty="0">
                <a:cs typeface="Titr" panose="01000700000000000000" pitchFamily="2" charset="-78"/>
              </a:rPr>
              <a:t>ي</a:t>
            </a:r>
            <a:r>
              <a:rPr lang="fa-IR" altLang="en-US" sz="1800" dirty="0">
                <a:cs typeface="Yagut" panose="00000400000000000000" pitchFamily="2" charset="-78"/>
              </a:rPr>
              <a:t> </a:t>
            </a:r>
            <a:r>
              <a:rPr lang="fa-IR" altLang="en-US" sz="3000" dirty="0">
                <a:cs typeface="Yagut" panose="00000400000000000000" pitchFamily="2" charset="-78"/>
              </a:rPr>
              <a:t>: درد ، اضطراب ، تما</a:t>
            </a:r>
            <a:r>
              <a:rPr lang="ar-SA" altLang="en-US" sz="3000" dirty="0">
                <a:cs typeface="Yagut" panose="00000400000000000000" pitchFamily="2" charset="-78"/>
              </a:rPr>
              <a:t>ي</a:t>
            </a:r>
            <a:r>
              <a:rPr lang="fa-IR" altLang="en-US" sz="3000" dirty="0">
                <a:cs typeface="Yagut" panose="00000400000000000000" pitchFamily="2" charset="-78"/>
              </a:rPr>
              <a:t>ل به مورد تقد</a:t>
            </a:r>
            <a:r>
              <a:rPr lang="ar-SA" altLang="en-US" sz="3000" dirty="0">
                <a:cs typeface="Yagut" panose="00000400000000000000" pitchFamily="2" charset="-78"/>
              </a:rPr>
              <a:t>ي</a:t>
            </a:r>
            <a:r>
              <a:rPr lang="fa-IR" altLang="en-US" sz="3000" dirty="0">
                <a:cs typeface="Yagut" panose="00000400000000000000" pitchFamily="2" charset="-78"/>
              </a:rPr>
              <a:t>ر واقع شدن ، حس احترام  و قدر شناس</a:t>
            </a:r>
            <a:r>
              <a:rPr lang="ar-SA" altLang="en-US" sz="3000" dirty="0">
                <a:cs typeface="Yagut" panose="00000400000000000000" pitchFamily="2" charset="-78"/>
              </a:rPr>
              <a:t>ي</a:t>
            </a:r>
            <a:r>
              <a:rPr lang="fa-IR" altLang="en-US" sz="3000" dirty="0">
                <a:cs typeface="Yagut" panose="00000400000000000000" pitchFamily="2" charset="-78"/>
              </a:rPr>
              <a:t> به پزشک ، ذهن</a:t>
            </a:r>
            <a:r>
              <a:rPr lang="ar-SA" altLang="en-US" sz="3000" dirty="0">
                <a:cs typeface="Yagut" panose="00000400000000000000" pitchFamily="2" charset="-78"/>
              </a:rPr>
              <a:t>ي</a:t>
            </a:r>
            <a:r>
              <a:rPr lang="fa-IR" altLang="en-US" sz="3000" dirty="0">
                <a:cs typeface="Yagut" panose="00000400000000000000" pitchFamily="2" charset="-78"/>
              </a:rPr>
              <a:t>ت نادرست نسبت به امکان مداخله در تصم</a:t>
            </a:r>
            <a:r>
              <a:rPr lang="ar-SA" altLang="en-US" sz="3000" dirty="0">
                <a:cs typeface="Yagut" panose="00000400000000000000" pitchFamily="2" charset="-78"/>
              </a:rPr>
              <a:t>ي</a:t>
            </a:r>
            <a:r>
              <a:rPr lang="fa-IR" altLang="en-US" sz="3000" dirty="0">
                <a:cs typeface="Yagut" panose="00000400000000000000" pitchFamily="2" charset="-78"/>
              </a:rPr>
              <a:t>م گ</a:t>
            </a:r>
            <a:r>
              <a:rPr lang="ar-SA" altLang="en-US" sz="3000" dirty="0">
                <a:cs typeface="Yagut" panose="00000400000000000000" pitchFamily="2" charset="-78"/>
              </a:rPr>
              <a:t>ي</a:t>
            </a:r>
            <a:r>
              <a:rPr lang="fa-IR" altLang="en-US" sz="3000" dirty="0">
                <a:cs typeface="Yagut" panose="00000400000000000000" pitchFamily="2" charset="-78"/>
              </a:rPr>
              <a:t>ر</a:t>
            </a:r>
            <a:r>
              <a:rPr lang="ar-SA" altLang="en-US" sz="3000" dirty="0">
                <a:cs typeface="Yagut" panose="00000400000000000000" pitchFamily="2" charset="-78"/>
              </a:rPr>
              <a:t>ي</a:t>
            </a:r>
            <a:r>
              <a:rPr lang="fa-IR" altLang="en-US" sz="3000" dirty="0">
                <a:cs typeface="Yagut" panose="00000400000000000000" pitchFamily="2" charset="-78"/>
              </a:rPr>
              <a:t> ، ...</a:t>
            </a:r>
            <a:br>
              <a:rPr lang="fa-IR" altLang="en-US" sz="3000" dirty="0">
                <a:cs typeface="Yagut" panose="00000400000000000000" pitchFamily="2" charset="-78"/>
              </a:rPr>
            </a:br>
            <a:r>
              <a:rPr lang="fa-IR" altLang="en-US" sz="3200" dirty="0">
                <a:cs typeface="Yagut" panose="00000400000000000000" pitchFamily="2" charset="-78"/>
              </a:rPr>
              <a:t>      </a:t>
            </a:r>
            <a:br>
              <a:rPr lang="fa-IR" altLang="en-US" sz="3200" dirty="0">
                <a:cs typeface="Yagut" panose="00000400000000000000" pitchFamily="2" charset="-78"/>
              </a:rPr>
            </a:br>
            <a:r>
              <a:rPr lang="fa-IR" altLang="en-US" sz="3200" dirty="0">
                <a:cs typeface="Yagut" panose="00000400000000000000" pitchFamily="2" charset="-78"/>
              </a:rPr>
              <a:t>     (تعو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ق تصم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م گ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ر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اصل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به پس از کنترل درد )</a:t>
            </a:r>
            <a:endParaRPr lang="en-US" altLang="en-US" sz="3200" dirty="0">
              <a:cs typeface="Yagut" panose="00000400000000000000" pitchFamily="2" charset="-78"/>
            </a:endParaRP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14501" y="304800"/>
            <a:ext cx="9205914" cy="1485900"/>
          </a:xfrm>
        </p:spPr>
        <p:txBody>
          <a:bodyPr>
            <a:normAutofit/>
          </a:bodyPr>
          <a:lstStyle/>
          <a:p>
            <a:r>
              <a:rPr lang="fa-IR" altLang="en-US" sz="3600" dirty="0">
                <a:solidFill>
                  <a:schemeClr val="tx2"/>
                </a:solidFill>
                <a:cs typeface="Titr" panose="01000700000000000000" pitchFamily="2" charset="-78"/>
              </a:rPr>
              <a:t>عناصر رضا</a:t>
            </a:r>
            <a:r>
              <a:rPr lang="ar-SA" altLang="en-US" sz="3600" dirty="0">
                <a:solidFill>
                  <a:schemeClr val="tx2"/>
                </a:solidFill>
                <a:cs typeface="Titr" panose="01000700000000000000" pitchFamily="2" charset="-78"/>
              </a:rPr>
              <a:t>ي</a:t>
            </a:r>
            <a:r>
              <a:rPr lang="fa-IR" altLang="en-US" sz="3600" dirty="0">
                <a:solidFill>
                  <a:schemeClr val="tx2"/>
                </a:solidFill>
                <a:cs typeface="Titr" panose="01000700000000000000" pitchFamily="2" charset="-78"/>
              </a:rPr>
              <a:t>ت در رضا</a:t>
            </a:r>
            <a:r>
              <a:rPr lang="ar-SA" altLang="en-US" sz="3600" dirty="0">
                <a:solidFill>
                  <a:schemeClr val="tx2"/>
                </a:solidFill>
                <a:cs typeface="Titr" panose="01000700000000000000" pitchFamily="2" charset="-78"/>
              </a:rPr>
              <a:t>ي</a:t>
            </a:r>
            <a:r>
              <a:rPr lang="fa-IR" altLang="en-US" sz="3600" dirty="0">
                <a:solidFill>
                  <a:schemeClr val="tx2"/>
                </a:solidFill>
                <a:cs typeface="Titr" panose="01000700000000000000" pitchFamily="2" charset="-78"/>
              </a:rPr>
              <a:t>ت آگاهانه :</a:t>
            </a:r>
            <a:br>
              <a:rPr lang="fa-IR" altLang="en-US" sz="3600" dirty="0">
                <a:solidFill>
                  <a:schemeClr val="tx2"/>
                </a:solidFill>
                <a:cs typeface="Titr" panose="01000700000000000000" pitchFamily="2" charset="-78"/>
              </a:rPr>
            </a:br>
            <a:endParaRPr lang="en-US" altLang="en-US" sz="3600" dirty="0">
              <a:solidFill>
                <a:schemeClr val="tx2"/>
              </a:solidFill>
              <a:cs typeface="Titr" panose="01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99742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1800" y="1600200"/>
            <a:ext cx="11061700" cy="4203700"/>
          </a:xfrm>
        </p:spPr>
        <p:txBody>
          <a:bodyPr>
            <a:normAutofit fontScale="85000" lnSpcReduction="20000"/>
          </a:bodyPr>
          <a:lstStyle/>
          <a:p>
            <a:pPr algn="r" rtl="1">
              <a:lnSpc>
                <a:spcPct val="90000"/>
              </a:lnSpc>
              <a:buFont typeface="Wingdings" panose="05000000000000000000" pitchFamily="2" charset="2"/>
              <a:buNone/>
            </a:pPr>
            <a:endParaRPr lang="fa-IR" altLang="en-US" sz="3600" dirty="0">
              <a:solidFill>
                <a:schemeClr val="tx2"/>
              </a:solidFill>
              <a:cs typeface="Titr" panose="01000700000000000000" pitchFamily="2" charset="-78"/>
            </a:endParaRPr>
          </a:p>
          <a:p>
            <a:pPr algn="r" rtl="1">
              <a:lnSpc>
                <a:spcPct val="90000"/>
              </a:lnSpc>
              <a:buFontTx/>
              <a:buChar char="•"/>
            </a:pPr>
            <a:r>
              <a:rPr lang="fa-IR" altLang="en-US" dirty="0" smtClean="0">
                <a:cs typeface="Nasim" panose="00000700000000000000" pitchFamily="2" charset="-78"/>
              </a:rPr>
              <a:t> </a:t>
            </a:r>
            <a:r>
              <a:rPr lang="fa-IR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اجبار </a:t>
            </a:r>
            <a:r>
              <a:rPr lang="en-US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(Force)</a:t>
            </a:r>
            <a:r>
              <a:rPr lang="fa-IR" altLang="en-US" sz="3000" dirty="0">
                <a:solidFill>
                  <a:schemeClr val="tx2"/>
                </a:solidFill>
                <a:cs typeface="Yagut" panose="00000400000000000000" pitchFamily="2" charset="-78"/>
              </a:rPr>
              <a:t>: بستن بيمار به تخت ، خانواده يا دوستان</a:t>
            </a:r>
          </a:p>
          <a:p>
            <a:pPr algn="r" rtl="1">
              <a:lnSpc>
                <a:spcPct val="90000"/>
              </a:lnSpc>
              <a:buFontTx/>
              <a:buChar char="•"/>
            </a:pPr>
            <a:endParaRPr lang="fa-IR" altLang="en-US" sz="3000" dirty="0">
              <a:solidFill>
                <a:schemeClr val="tx2"/>
              </a:solidFill>
              <a:cs typeface="Yagut" panose="00000400000000000000" pitchFamily="2" charset="-78"/>
            </a:endParaRPr>
          </a:p>
          <a:p>
            <a:pPr algn="r" rtl="1">
              <a:lnSpc>
                <a:spcPct val="170000"/>
              </a:lnSpc>
              <a:buFontTx/>
              <a:buChar char="•"/>
            </a:pPr>
            <a:r>
              <a:rPr lang="fa-IR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تهديد </a:t>
            </a:r>
            <a:r>
              <a:rPr lang="en-US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(Coercion)</a:t>
            </a:r>
            <a:r>
              <a:rPr lang="fa-IR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 </a:t>
            </a:r>
            <a:r>
              <a:rPr lang="fa-IR" altLang="en-US" sz="3000" dirty="0">
                <a:solidFill>
                  <a:schemeClr val="tx2"/>
                </a:solidFill>
                <a:cs typeface="Yagut" panose="00000400000000000000" pitchFamily="2" charset="-78"/>
              </a:rPr>
              <a:t>اختلاف جايگاه پزشک و بيمار فضاي تهديد آميزي ايجاد مي کند . مثلا اگر پزشک بگويد داروي</a:t>
            </a:r>
            <a:r>
              <a:rPr lang="en-US" altLang="en-US" sz="3000" dirty="0">
                <a:solidFill>
                  <a:schemeClr val="tx2"/>
                </a:solidFill>
                <a:cs typeface="Yagut" panose="00000400000000000000" pitchFamily="2" charset="-78"/>
              </a:rPr>
              <a:t>A</a:t>
            </a:r>
            <a:r>
              <a:rPr lang="fa-IR" altLang="en-US" sz="3000" dirty="0">
                <a:solidFill>
                  <a:schemeClr val="tx2"/>
                </a:solidFill>
                <a:cs typeface="Yagut" panose="00000400000000000000" pitchFamily="2" charset="-78"/>
              </a:rPr>
              <a:t> بسيار موثرتر و بهتر از </a:t>
            </a:r>
            <a:r>
              <a:rPr lang="en-US" altLang="en-US" sz="3000" dirty="0">
                <a:solidFill>
                  <a:schemeClr val="tx2"/>
                </a:solidFill>
                <a:cs typeface="Yagut" panose="00000400000000000000" pitchFamily="2" charset="-78"/>
              </a:rPr>
              <a:t>B</a:t>
            </a:r>
            <a:r>
              <a:rPr lang="fa-IR" altLang="en-US" sz="3000" dirty="0">
                <a:solidFill>
                  <a:schemeClr val="tx2"/>
                </a:solidFill>
                <a:cs typeface="Yagut" panose="00000400000000000000" pitchFamily="2" charset="-78"/>
              </a:rPr>
              <a:t> مي باشد بيمار به خود اجازه مخالفت نمي دهد . اوج تهديد وقتي است که پزشک از امتناع بيمار خشمگين شود .</a:t>
            </a:r>
          </a:p>
          <a:p>
            <a:pPr algn="r" rtl="1">
              <a:lnSpc>
                <a:spcPct val="90000"/>
              </a:lnSpc>
              <a:buFontTx/>
              <a:buChar char="•"/>
            </a:pPr>
            <a:endParaRPr lang="fa-IR" altLang="en-US" sz="3000" dirty="0">
              <a:solidFill>
                <a:schemeClr val="tx2"/>
              </a:solidFill>
              <a:cs typeface="Yagut" panose="00000400000000000000" pitchFamily="2" charset="-78"/>
            </a:endParaRPr>
          </a:p>
          <a:p>
            <a:pPr algn="r" rtl="1">
              <a:lnSpc>
                <a:spcPct val="90000"/>
              </a:lnSpc>
              <a:buFontTx/>
              <a:buChar char="•"/>
            </a:pPr>
            <a:r>
              <a:rPr lang="fa-IR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فريب </a:t>
            </a:r>
            <a:r>
              <a:rPr lang="en-US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(Manipulation)</a:t>
            </a:r>
            <a:r>
              <a:rPr lang="fa-IR" altLang="en-US" sz="3000" dirty="0">
                <a:solidFill>
                  <a:srgbClr val="FF0000"/>
                </a:solidFill>
                <a:cs typeface="Yagut" panose="00000400000000000000" pitchFamily="2" charset="-78"/>
              </a:rPr>
              <a:t> </a:t>
            </a:r>
            <a:r>
              <a:rPr lang="fa-IR" altLang="en-US" dirty="0">
                <a:solidFill>
                  <a:schemeClr val="tx2"/>
                </a:solidFill>
                <a:effectLst/>
                <a:cs typeface="Yagut" panose="00000400000000000000" pitchFamily="2" charset="-78"/>
              </a:rPr>
              <a:t>: ارائه اطلاعات ناقص </a:t>
            </a:r>
            <a:endParaRPr lang="en-US" altLang="en-US" dirty="0">
              <a:solidFill>
                <a:schemeClr val="tx2"/>
              </a:solidFill>
              <a:effectLst/>
              <a:cs typeface="Yagut" panose="00000400000000000000" pitchFamily="2" charset="-78"/>
            </a:endParaRPr>
          </a:p>
        </p:txBody>
      </p:sp>
      <p:sp>
        <p:nvSpPr>
          <p:cNvPr id="128004" name="Text Box 4"/>
          <p:cNvSpPr txBox="1">
            <a:spLocks noChangeArrowheads="1"/>
          </p:cNvSpPr>
          <p:nvPr/>
        </p:nvSpPr>
        <p:spPr bwMode="auto">
          <a:xfrm>
            <a:off x="1631951" y="6243639"/>
            <a:ext cx="68778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Ehtics in primary Care , Jeremy Sugarman , 2000 , Mc Grow-Hill , P : 250</a:t>
            </a:r>
          </a:p>
          <a:p>
            <a:endParaRPr lang="en-US" altLang="en-US"/>
          </a:p>
        </p:txBody>
      </p:sp>
      <p:sp>
        <p:nvSpPr>
          <p:cNvPr id="128005" name="Text Box 5"/>
          <p:cNvSpPr txBox="1">
            <a:spLocks noChangeArrowheads="1"/>
          </p:cNvSpPr>
          <p:nvPr/>
        </p:nvSpPr>
        <p:spPr bwMode="auto">
          <a:xfrm>
            <a:off x="2616200" y="606425"/>
            <a:ext cx="7194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altLang="en-US" sz="2800" dirty="0" smtClean="0">
                <a:solidFill>
                  <a:schemeClr val="tx2"/>
                </a:solidFill>
                <a:cs typeface="Titr" panose="01000700000000000000" pitchFamily="2" charset="-78"/>
              </a:rPr>
              <a:t>2- </a:t>
            </a:r>
            <a:r>
              <a:rPr lang="fa-IR" altLang="en-US" sz="2800" dirty="0">
                <a:solidFill>
                  <a:schemeClr val="tx2"/>
                </a:solidFill>
                <a:cs typeface="Titr" panose="01000700000000000000" pitchFamily="2" charset="-78"/>
              </a:rPr>
              <a:t>عوامل خارجي :</a:t>
            </a:r>
            <a:endParaRPr lang="en-US" altLang="en-US" sz="2800" dirty="0">
              <a:solidFill>
                <a:schemeClr val="tx2"/>
              </a:solidFill>
              <a:cs typeface="Titr" panose="01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7152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81200" y="557213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fa-IR" altLang="en-US" sz="2800" dirty="0">
                <a:solidFill>
                  <a:srgbClr val="FF0000"/>
                </a:solidFill>
                <a:cs typeface="Titr" panose="01000700000000000000" pitchFamily="2" charset="-78"/>
              </a:rPr>
              <a:t>ب) ظرفيت (صلاحيت) : </a:t>
            </a:r>
            <a:r>
              <a:rPr lang="en-US" altLang="en-US" sz="2800" dirty="0">
                <a:solidFill>
                  <a:srgbClr val="FF0000"/>
                </a:solidFill>
                <a:cs typeface="Titr" panose="01000700000000000000" pitchFamily="2" charset="-78"/>
              </a:rPr>
              <a:t>Capacity</a:t>
            </a:r>
          </a:p>
        </p:txBody>
      </p:sp>
      <p:sp>
        <p:nvSpPr>
          <p:cNvPr id="129028" name="Text Box 4"/>
          <p:cNvSpPr txBox="1">
            <a:spLocks noChangeArrowheads="1"/>
          </p:cNvSpPr>
          <p:nvPr/>
        </p:nvSpPr>
        <p:spPr bwMode="auto">
          <a:xfrm>
            <a:off x="1595439" y="2089151"/>
            <a:ext cx="10228261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rtl="1"/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تعر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ف : توانا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در</a:t>
            </a:r>
            <a:r>
              <a:rPr lang="ar-SA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افت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اطلاعات ، فهم و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پردازش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 اطلاعات ،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تامل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و مشورت کردن و نها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تا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ب</a:t>
            </a:r>
            <a:r>
              <a:rPr lang="ar-SA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ان </a:t>
            </a:r>
            <a:r>
              <a:rPr lang="fa-IR" altLang="en-US" sz="3200" dirty="0" smtClean="0">
                <a:solidFill>
                  <a:schemeClr val="hlink"/>
                </a:solidFill>
                <a:cs typeface="Yagut" panose="00000400000000000000" pitchFamily="2" charset="-78"/>
              </a:rPr>
              <a:t>انتخاب</a:t>
            </a:r>
            <a:r>
              <a:rPr lang="fa-IR" altLang="en-US" sz="3200" dirty="0" smtClean="0">
                <a:solidFill>
                  <a:schemeClr val="tx2"/>
                </a:solidFill>
                <a:cs typeface="Yagut" panose="00000400000000000000" pitchFamily="2" charset="-78"/>
              </a:rPr>
              <a:t>.</a:t>
            </a:r>
            <a:endParaRPr lang="fa-IR" altLang="en-US" sz="3200" dirty="0" smtClean="0">
              <a:solidFill>
                <a:schemeClr val="tx2"/>
              </a:solidFill>
              <a:cs typeface="Yagut" panose="00000400000000000000" pitchFamily="2" charset="-78"/>
            </a:endParaRPr>
          </a:p>
          <a:p>
            <a:pPr algn="just" rtl="1"/>
            <a:endParaRPr lang="fa-IR" altLang="en-US" sz="3200" dirty="0">
              <a:solidFill>
                <a:schemeClr val="tx2"/>
              </a:solidFill>
              <a:cs typeface="Yagut" panose="00000400000000000000" pitchFamily="2" charset="-78"/>
            </a:endParaRPr>
          </a:p>
          <a:p>
            <a:pPr algn="just" rtl="1"/>
            <a:r>
              <a:rPr lang="fa-IR" altLang="en-US" sz="2000" dirty="0" smtClean="0">
                <a:cs typeface="Nasim" panose="00000700000000000000" pitchFamily="2" charset="-78"/>
              </a:rPr>
              <a:t/>
            </a:r>
            <a:br>
              <a:rPr lang="fa-IR" altLang="en-US" sz="2000" dirty="0" smtClean="0">
                <a:cs typeface="Nasim" panose="00000700000000000000" pitchFamily="2" charset="-78"/>
              </a:rPr>
            </a:br>
            <a:r>
              <a:rPr lang="fa-IR" altLang="en-US" sz="2000" dirty="0" smtClean="0">
                <a:cs typeface="Yagut" panose="00000400000000000000" pitchFamily="2" charset="-78"/>
              </a:rPr>
              <a:t>سن قانون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 در کشورها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 مختلف 15،18و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ا21 م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باشد. رضا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ت ول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 جهت معالجه فرد با کمتر از سن قانون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 ضرور</a:t>
            </a:r>
            <a:r>
              <a:rPr lang="ar-SA" altLang="en-US" sz="2000" dirty="0" smtClean="0">
                <a:cs typeface="Yagut" panose="00000400000000000000" pitchFamily="2" charset="-78"/>
              </a:rPr>
              <a:t>ي</a:t>
            </a:r>
            <a:r>
              <a:rPr lang="fa-IR" altLang="en-US" sz="2000" dirty="0" smtClean="0">
                <a:cs typeface="Yagut" panose="00000400000000000000" pitchFamily="2" charset="-78"/>
              </a:rPr>
              <a:t> است .</a:t>
            </a:r>
            <a:endParaRPr lang="fa-IR" altLang="en-US" sz="2000" dirty="0">
              <a:solidFill>
                <a:schemeClr val="tx2"/>
              </a:solidFill>
              <a:cs typeface="Yagut" panose="00000400000000000000" pitchFamily="2" charset="-78"/>
            </a:endParaRPr>
          </a:p>
          <a:p>
            <a:pPr algn="just" rtl="1">
              <a:buFontTx/>
              <a:buChar char="-"/>
            </a:pPr>
            <a:endParaRPr lang="en-US" altLang="en-US" sz="3200" dirty="0">
              <a:solidFill>
                <a:schemeClr val="tx2"/>
              </a:solidFill>
              <a:cs typeface="Yagut" panose="00000400000000000000" pitchFamily="2" charset="-78"/>
            </a:endParaRPr>
          </a:p>
        </p:txBody>
      </p:sp>
      <p:sp>
        <p:nvSpPr>
          <p:cNvPr id="129029" name="Text Box 5"/>
          <p:cNvSpPr txBox="1">
            <a:spLocks noChangeArrowheads="1"/>
          </p:cNvSpPr>
          <p:nvPr/>
        </p:nvSpPr>
        <p:spPr bwMode="auto">
          <a:xfrm>
            <a:off x="1833564" y="6165850"/>
            <a:ext cx="68778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Ehtics in primary Care , Jeremy Sugarman , 2000 , Mc Grow-Hill , P : 247</a:t>
            </a:r>
          </a:p>
        </p:txBody>
      </p:sp>
    </p:spTree>
    <p:extLst>
      <p:ext uri="{BB962C8B-B14F-4D97-AF65-F5344CB8AC3E}">
        <p14:creationId xmlns:p14="http://schemas.microsoft.com/office/powerpoint/2010/main" val="217264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067300" y="620713"/>
            <a:ext cx="8229600" cy="1143000"/>
          </a:xfrm>
        </p:spPr>
        <p:txBody>
          <a:bodyPr/>
          <a:lstStyle/>
          <a:p>
            <a:r>
              <a:rPr lang="fa-IR" altLang="en-US" sz="3600">
                <a:cs typeface="Titr" panose="01000700000000000000" pitchFamily="2" charset="-78"/>
              </a:rPr>
              <a:t>مشارکت</a:t>
            </a:r>
            <a:endParaRPr lang="en-US" altLang="en-US" sz="3600">
              <a:cs typeface="Titr" panose="01000700000000000000" pitchFamily="2" charset="-78"/>
            </a:endParaRP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406400" y="1844676"/>
            <a:ext cx="11658599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rtl="1">
              <a:buFontTx/>
              <a:buChar char="-"/>
            </a:pP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هدف اصلي ارائه اطلاعات و تفهيم آ ن به بيمار جلب مشارکت فعال وي مي باشد و انتخاب عبارت </a:t>
            </a:r>
            <a:r>
              <a:rPr lang="en-US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Consent 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به مفهوم مشارکت آگاهانه  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  <a:cs typeface="Yagut" panose="00000400000000000000" pitchFamily="2" charset="-78"/>
              </a:rPr>
              <a:t>“</a:t>
            </a:r>
            <a:r>
              <a:rPr lang="en-US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Informed participation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  <a:cs typeface="Yagut" panose="00000400000000000000" pitchFamily="2" charset="-78"/>
              </a:rPr>
              <a:t>”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به جاي </a:t>
            </a:r>
            <a:r>
              <a:rPr lang="en-US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Assent 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 به معني انتخاب غير فعال 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  <a:cs typeface="Yagut" panose="00000400000000000000" pitchFamily="2" charset="-78"/>
              </a:rPr>
              <a:t>“</a:t>
            </a:r>
            <a:r>
              <a:rPr lang="en-US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Passive </a:t>
            </a:r>
            <a:r>
              <a:rPr lang="en-US" altLang="en-US" sz="3200" dirty="0" err="1" smtClean="0">
                <a:solidFill>
                  <a:schemeClr val="tx2"/>
                </a:solidFill>
                <a:cs typeface="Yagut" panose="00000400000000000000" pitchFamily="2" charset="-78"/>
              </a:rPr>
              <a:t>Athorization</a:t>
            </a:r>
            <a:r>
              <a:rPr lang="en-US" altLang="en-US" sz="3200" dirty="0">
                <a:solidFill>
                  <a:schemeClr val="tx2"/>
                </a:solidFill>
                <a:latin typeface="Arial" panose="020B0604020202020204" pitchFamily="34" charset="0"/>
                <a:cs typeface="Yagut" panose="00000400000000000000" pitchFamily="2" charset="-78"/>
              </a:rPr>
              <a:t>”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حاکي از اين واقعيت است . (</a:t>
            </a:r>
            <a:r>
              <a:rPr lang="en-US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Assent 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لازم است ولي کافي نيست ).</a:t>
            </a:r>
          </a:p>
          <a:p>
            <a:pPr algn="just" rtl="1">
              <a:buFontTx/>
              <a:buChar char="-"/>
            </a:pPr>
            <a:endParaRPr lang="fa-IR" altLang="en-US" sz="3200" dirty="0">
              <a:solidFill>
                <a:schemeClr val="tx2"/>
              </a:solidFill>
              <a:cs typeface="Yagut" panose="00000400000000000000" pitchFamily="2" charset="-78"/>
            </a:endParaRPr>
          </a:p>
          <a:p>
            <a:pPr algn="just" rtl="1">
              <a:buFontTx/>
              <a:buChar char="-"/>
            </a:pPr>
            <a:endParaRPr lang="fa-IR" altLang="en-US" sz="3200" dirty="0">
              <a:solidFill>
                <a:schemeClr val="tx2"/>
              </a:solidFill>
              <a:cs typeface="Nasim" panose="00000700000000000000" pitchFamily="2" charset="-78"/>
            </a:endParaRPr>
          </a:p>
          <a:p>
            <a:pPr algn="just" rtl="1">
              <a:buFontTx/>
              <a:buChar char="-"/>
            </a:pPr>
            <a:endParaRPr lang="fa-IR" altLang="en-US" sz="3200" dirty="0">
              <a:solidFill>
                <a:schemeClr val="tx2"/>
              </a:solidFill>
              <a:cs typeface="Nasim" panose="00000700000000000000" pitchFamily="2" charset="-78"/>
            </a:endParaRPr>
          </a:p>
          <a:p>
            <a:pPr algn="r" rtl="1"/>
            <a:r>
              <a:rPr lang="en-US" altLang="en-US" dirty="0" err="1">
                <a:solidFill>
                  <a:schemeClr val="tx2"/>
                </a:solidFill>
              </a:rPr>
              <a:t>Ehtics</a:t>
            </a:r>
            <a:r>
              <a:rPr lang="en-US" altLang="en-US" dirty="0">
                <a:solidFill>
                  <a:schemeClr val="tx2"/>
                </a:solidFill>
              </a:rPr>
              <a:t> in primary Care , Jeremy </a:t>
            </a:r>
            <a:r>
              <a:rPr lang="en-US" altLang="en-US" dirty="0" err="1">
                <a:solidFill>
                  <a:schemeClr val="tx2"/>
                </a:solidFill>
              </a:rPr>
              <a:t>Sugarman</a:t>
            </a:r>
            <a:r>
              <a:rPr lang="en-US" altLang="en-US" dirty="0">
                <a:solidFill>
                  <a:schemeClr val="tx2"/>
                </a:solidFill>
              </a:rPr>
              <a:t> , 2000 , Mc Grow-Hill , P : 241</a:t>
            </a:r>
            <a:r>
              <a:rPr lang="en-US" altLang="en-US" sz="2400" dirty="0">
                <a:solidFill>
                  <a:schemeClr val="tx2"/>
                </a:solidFill>
                <a:cs typeface="Nasim" panose="00000700000000000000" pitchFamily="2" charset="-78"/>
              </a:rPr>
              <a:t>)                    </a:t>
            </a:r>
          </a:p>
          <a:p>
            <a:pPr algn="r" rtl="1"/>
            <a:endParaRPr lang="en-US" altLang="en-US" sz="2400" dirty="0">
              <a:solidFill>
                <a:schemeClr val="tx2"/>
              </a:solidFill>
              <a:cs typeface="Nasim" panose="00000700000000000000" pitchFamily="2" charset="-78"/>
            </a:endParaRPr>
          </a:p>
          <a:p>
            <a:pPr algn="r" rtl="1"/>
            <a:r>
              <a:rPr lang="en-US" altLang="en-US" sz="2400" dirty="0">
                <a:solidFill>
                  <a:schemeClr val="tx2"/>
                </a:solidFill>
                <a:cs typeface="Nasim" panose="00000700000000000000" pitchFamily="2" charset="-78"/>
              </a:rPr>
              <a:t>					</a:t>
            </a:r>
          </a:p>
          <a:p>
            <a:pPr algn="r" rtl="1"/>
            <a:endParaRPr lang="en-US" altLang="en-US" sz="2400" dirty="0">
              <a:solidFill>
                <a:schemeClr val="tx2"/>
              </a:solidFill>
              <a:cs typeface="Nasim" panose="00000700000000000000" pitchFamily="2" charset="-78"/>
            </a:endParaRPr>
          </a:p>
          <a:p>
            <a:pPr algn="r" rtl="1"/>
            <a:endParaRPr lang="fa-IR" altLang="en-US" sz="2400" dirty="0">
              <a:solidFill>
                <a:schemeClr val="tx2"/>
              </a:solidFill>
              <a:cs typeface="Nasim" panose="00000700000000000000" pitchFamily="2" charset="-78"/>
            </a:endParaRPr>
          </a:p>
          <a:p>
            <a:pPr algn="r" rtl="1">
              <a:buFontTx/>
              <a:buChar char="-"/>
            </a:pPr>
            <a:endParaRPr lang="en-US" altLang="en-US" sz="2400" dirty="0">
              <a:solidFill>
                <a:schemeClr val="tx2"/>
              </a:solidFill>
              <a:cs typeface="Nasim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5546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301"/>
            <a:ext cx="10515600" cy="977899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 smtClean="0">
                <a:solidFill>
                  <a:srgbClr val="FF0000"/>
                </a:solidFill>
              </a:rPr>
              <a:t>رضایت آگاهانه چیست؟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84763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/>
              <a:t>رضایت آگاهانه در پژوهش بر روی آزمودنی انسانی تنها امضا کردن یک فرم نیست، بلکه فرآیندی است که در طی آن اطلاعات لازم و مطلوب منتقل می‌شود،</a:t>
            </a:r>
          </a:p>
          <a:p>
            <a:pPr algn="r" rtl="1"/>
            <a:r>
              <a:rPr lang="fa-IR" dirty="0" smtClean="0">
                <a:solidFill>
                  <a:srgbClr val="00B050"/>
                </a:solidFill>
              </a:rPr>
              <a:t> </a:t>
            </a:r>
            <a:r>
              <a:rPr lang="fa-IR" dirty="0" smtClean="0">
                <a:solidFill>
                  <a:srgbClr val="FF0000"/>
                </a:solidFill>
              </a:rPr>
              <a:t>فرد آن‌ها را درک می‌کند 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 </a:t>
            </a:r>
            <a:r>
              <a:rPr lang="fa-IR" dirty="0" smtClean="0"/>
              <a:t>بر اساس باورها، ارزش‌ها و اولویت‌های خود - در مورد شرکت یا عدم شرکت در پژوهش به عنوان آزمودنی - به تصمیم‌گیری می‌رسد 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و تصمیم خود را ابراز می‌کند. </a:t>
            </a:r>
          </a:p>
          <a:p>
            <a:pPr algn="r" rtl="1"/>
            <a:r>
              <a:rPr lang="fa-IR" dirty="0" smtClean="0"/>
              <a:t>این فرآیند در تمامی طول رابطه‌ی پژوهشگر-آزمودنی تداوم دارد. به این معنی که هر یافته یا اطلاعات جدیدی که احتمال داشته باشد بر تصمیم و رضایت  بیمار تاثیری </a:t>
            </a:r>
            <a:r>
              <a:rPr lang="fa-IR" dirty="0" smtClean="0"/>
              <a:t>بگذارد </a:t>
            </a:r>
            <a:r>
              <a:rPr lang="fa-IR" dirty="0" smtClean="0"/>
              <a:t>برای او افشا شود و بیمار نیز هر گاه که بخواهد می‌تواند رضایت اولیه‌ی خود را پس بگیرد و آن را باطل کند.</a:t>
            </a:r>
            <a:endParaRPr lang="en-US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6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14550" y="977900"/>
            <a:ext cx="8229600" cy="2762251"/>
          </a:xfrm>
        </p:spPr>
        <p:txBody>
          <a:bodyPr>
            <a:normAutofit/>
          </a:bodyPr>
          <a:lstStyle/>
          <a:p>
            <a:pPr algn="just" rtl="1">
              <a:buFontTx/>
              <a:buChar char="-"/>
            </a:pPr>
            <a:r>
              <a:rPr lang="fa-IR" altLang="en-US" sz="3600" dirty="0">
                <a:cs typeface="Nasim" panose="00000700000000000000" pitchFamily="2" charset="-78"/>
              </a:rPr>
              <a:t> </a:t>
            </a:r>
            <a:r>
              <a:rPr lang="fa-IR" altLang="en-US" sz="3200" dirty="0">
                <a:cs typeface="Yagut" panose="00000400000000000000" pitchFamily="2" charset="-78"/>
              </a:rPr>
              <a:t>مشارکت در رضا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ت آگاهانه به صورت 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ک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ارتباط متقابل</a:t>
            </a:r>
            <a:r>
              <a:rPr lang="fa-IR" altLang="en-US" sz="3200" dirty="0">
                <a:cs typeface="Yagut" panose="00000400000000000000" pitchFamily="2" charset="-78"/>
              </a:rPr>
              <a:t> است نه 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ک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تشر</a:t>
            </a:r>
            <a:r>
              <a:rPr lang="ar-SA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فات</a:t>
            </a:r>
            <a:r>
              <a:rPr lang="fa-IR" altLang="en-US" sz="3200" dirty="0">
                <a:cs typeface="Yagut" panose="00000400000000000000" pitchFamily="2" charset="-78"/>
              </a:rPr>
              <a:t> و تبادل اطلاعات و گفتگو ها در آن زائ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ده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تعهد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است که درمانگر جهت تقو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ت حس مشارکت ب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مار در تصم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م گ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ر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درمان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حس م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کند .</a:t>
            </a:r>
            <a:endParaRPr lang="en-US" altLang="en-US" sz="3200" dirty="0">
              <a:cs typeface="Yagut" panose="00000400000000000000" pitchFamily="2" charset="-78"/>
            </a:endParaRPr>
          </a:p>
        </p:txBody>
      </p:sp>
      <p:sp>
        <p:nvSpPr>
          <p:cNvPr id="103427" name="Text Box 3"/>
          <p:cNvSpPr txBox="1">
            <a:spLocks noChangeArrowheads="1"/>
          </p:cNvSpPr>
          <p:nvPr/>
        </p:nvSpPr>
        <p:spPr bwMode="auto">
          <a:xfrm>
            <a:off x="1876426" y="6230938"/>
            <a:ext cx="677204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>
                <a:solidFill>
                  <a:schemeClr val="tx2"/>
                </a:solidFill>
              </a:rPr>
              <a:t>Ehtics in primary Care , Jeremy Sugarman , 2000 , Mc Grow-Hill , P:242</a:t>
            </a: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1703388" y="4214813"/>
            <a:ext cx="864076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/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ا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ن تعهد زا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ده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اعتقاد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درمانگر به ا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ن امر است که بد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ن طر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ق منافع درمان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ب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مار به بهتر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ن نحو تام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ن م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شود .</a:t>
            </a:r>
            <a:endParaRPr lang="en-US" altLang="en-US" sz="3200" dirty="0">
              <a:solidFill>
                <a:schemeClr val="tx2"/>
              </a:solidFill>
              <a:cs typeface="Yagu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2341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01700" y="1565275"/>
            <a:ext cx="9309100" cy="1143000"/>
          </a:xfrm>
        </p:spPr>
        <p:txBody>
          <a:bodyPr/>
          <a:lstStyle/>
          <a:p>
            <a:pPr algn="r"/>
            <a:r>
              <a:rPr lang="fa-IR" altLang="en-US" sz="3200" dirty="0">
                <a:cs typeface="Yagut" panose="00000400000000000000" pitchFamily="2" charset="-78"/>
              </a:rPr>
              <a:t>در غالب نوشته ها رضا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ت آگاهانه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معادل</a:t>
            </a:r>
            <a:r>
              <a:rPr lang="fa-IR" altLang="en-US" sz="3200" dirty="0">
                <a:cs typeface="Yagut" panose="00000400000000000000" pitchFamily="2" charset="-78"/>
              </a:rPr>
              <a:t> مشارکت در تصم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م گ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ر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در نظر کرفته م</a:t>
            </a:r>
            <a:r>
              <a:rPr lang="ar-SA" altLang="en-US" sz="3200" dirty="0"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cs typeface="Yagut" panose="00000400000000000000" pitchFamily="2" charset="-78"/>
              </a:rPr>
              <a:t> شود .</a:t>
            </a:r>
            <a:endParaRPr lang="en-US" altLang="en-US" sz="3200" dirty="0">
              <a:cs typeface="Yagut" panose="00000400000000000000" pitchFamily="2" charset="-78"/>
            </a:endParaRPr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901700" y="3429001"/>
            <a:ext cx="931703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 rtl="1"/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ا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ن مشارکت به ب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مار اجازه م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دهد که سود و ضرر را از 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د</a:t>
            </a:r>
            <a:r>
              <a:rPr lang="ar-SA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hlink"/>
                </a:solidFill>
                <a:cs typeface="Yagut" panose="00000400000000000000" pitchFamily="2" charset="-78"/>
              </a:rPr>
              <a:t>دگاه خود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ارز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اب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 نما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د و در مورد درمان تصم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م بگ</a:t>
            </a:r>
            <a:r>
              <a:rPr lang="ar-SA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  <a:t>رد .</a:t>
            </a:r>
            <a:br>
              <a:rPr lang="fa-IR" altLang="en-US" sz="3200" dirty="0">
                <a:solidFill>
                  <a:schemeClr val="tx2"/>
                </a:solidFill>
                <a:cs typeface="Yagut" panose="00000400000000000000" pitchFamily="2" charset="-78"/>
              </a:rPr>
            </a:br>
            <a:endParaRPr lang="en-US" altLang="en-US" sz="3200" dirty="0">
              <a:solidFill>
                <a:schemeClr val="tx2"/>
              </a:solidFill>
              <a:cs typeface="Yagut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496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333375"/>
            <a:ext cx="7696200" cy="1066800"/>
          </a:xfrm>
        </p:spPr>
        <p:txBody>
          <a:bodyPr/>
          <a:lstStyle/>
          <a:p>
            <a:pPr algn="ctr" rtl="1" eaLnBrk="1" hangingPunct="1"/>
            <a:r>
              <a:rPr lang="fa-IR" altLang="en-US" dirty="0" smtClean="0">
                <a:solidFill>
                  <a:srgbClr val="FF0000"/>
                </a:solidFill>
              </a:rPr>
              <a:t>هدف از رضایت آگاهانه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9650" y="1773239"/>
            <a:ext cx="7696200" cy="4156075"/>
          </a:xfrm>
        </p:spPr>
        <p:txBody>
          <a:bodyPr/>
          <a:lstStyle/>
          <a:p>
            <a:pPr algn="r" rtl="1" eaLnBrk="1" hangingPunct="1"/>
            <a:r>
              <a:rPr lang="fa-IR" altLang="en-US" dirty="0" smtClean="0"/>
              <a:t>احترام به حق اتونومی</a:t>
            </a:r>
            <a:endParaRPr lang="en-US" altLang="en-US" dirty="0" smtClean="0"/>
          </a:p>
          <a:p>
            <a:pPr algn="r" rtl="1" eaLnBrk="1" hangingPunct="1"/>
            <a:r>
              <a:rPr lang="fa-IR" altLang="en-US" dirty="0" smtClean="0"/>
              <a:t>اطمینان از عدم فریب و استثمار</a:t>
            </a:r>
          </a:p>
          <a:p>
            <a:pPr algn="r" rtl="1" eaLnBrk="1" hangingPunct="1"/>
            <a:r>
              <a:rPr lang="fa-IR" altLang="en-US" dirty="0" smtClean="0"/>
              <a:t>اطمینان از قابل قبول بودن خطر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80104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 eaLnBrk="1" hangingPunct="1"/>
            <a:r>
              <a:rPr lang="fa-IR" altLang="en-US" sz="3600" dirty="0" smtClean="0">
                <a:solidFill>
                  <a:srgbClr val="FF0000"/>
                </a:solidFill>
              </a:rPr>
              <a:t>تفاوت رضایت درمانی با پژوهشی</a:t>
            </a:r>
            <a:endParaRPr lang="en-US" alt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9650" y="1773238"/>
            <a:ext cx="9404350" cy="4013200"/>
          </a:xfrm>
        </p:spPr>
        <p:txBody>
          <a:bodyPr/>
          <a:lstStyle/>
          <a:p>
            <a:pPr algn="r" rtl="1" eaLnBrk="1" hangingPunct="1"/>
            <a:r>
              <a:rPr lang="fa-IR" altLang="en-US" dirty="0" smtClean="0"/>
              <a:t>بیمار ممکن است بهترین مراقبت را در پژوهش دریافت نکند</a:t>
            </a:r>
            <a:r>
              <a:rPr lang="en-US" altLang="en-US" dirty="0" smtClean="0"/>
              <a:t>.</a:t>
            </a:r>
            <a:endParaRPr lang="fa-IR" altLang="en-US" dirty="0" smtClean="0"/>
          </a:p>
          <a:p>
            <a:pPr algn="r" rtl="1" eaLnBrk="1" hangingPunct="1"/>
            <a:r>
              <a:rPr lang="fa-IR" altLang="en-US" dirty="0" smtClean="0"/>
              <a:t>باید اطمینان از داوطلبانه بودن شرکت در پژوهش حاصل شود.</a:t>
            </a:r>
            <a:endParaRPr lang="en-US" altLang="en-US" dirty="0" smtClean="0"/>
          </a:p>
          <a:p>
            <a:pPr algn="r" rtl="1" eaLnBrk="1" hangingPunct="1"/>
            <a:r>
              <a:rPr lang="fa-IR" altLang="en-US" dirty="0" smtClean="0"/>
              <a:t>اخذ </a:t>
            </a:r>
            <a:r>
              <a:rPr lang="fa-IR" altLang="en-US" dirty="0" smtClean="0"/>
              <a:t>رضایت، </a:t>
            </a:r>
            <a:r>
              <a:rPr lang="fa-IR" altLang="en-US" dirty="0" smtClean="0"/>
              <a:t>پژوهشگر را از مسئولیت جبران عوارض مبرا نمی کند.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927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 eaLnBrk="1" hangingPunct="1"/>
            <a:r>
              <a:rPr lang="fa-IR" altLang="en-US" sz="3200" dirty="0">
                <a:solidFill>
                  <a:srgbClr val="FF0000"/>
                </a:solidFill>
              </a:rPr>
              <a:t>آگاهی: چه اطلاعاتی باید ارائه شود؟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altLang="en-US" dirty="0" smtClean="0"/>
              <a:t>بداند </a:t>
            </a:r>
            <a:r>
              <a:rPr lang="fa-IR" altLang="en-US" dirty="0" smtClean="0"/>
              <a:t>که از </a:t>
            </a:r>
            <a:r>
              <a:rPr lang="fa-IR" altLang="en-US" dirty="0" smtClean="0"/>
              <a:t>او برای شرکت در پژوهش دعوت شده است. مفهوم پژوهش را درست بفهمد. </a:t>
            </a:r>
          </a:p>
          <a:p>
            <a:pPr algn="r" rtl="1" eaLnBrk="1" hangingPunct="1"/>
            <a:r>
              <a:rPr lang="fa-IR" altLang="en-US" dirty="0" smtClean="0"/>
              <a:t>با مراقبت استاندارد فرق دارد.</a:t>
            </a:r>
          </a:p>
          <a:p>
            <a:pPr algn="r" rtl="1" eaLnBrk="1" hangingPunct="1"/>
            <a:r>
              <a:rPr lang="fa-IR" altLang="en-US" dirty="0" smtClean="0"/>
              <a:t>در یکی از بازوهای پژوهش مورد ارزیابی قرار می گیرد. </a:t>
            </a:r>
          </a:p>
          <a:p>
            <a:pPr algn="r" rtl="1" eaLnBrk="1" hangingPunct="1"/>
            <a:r>
              <a:rPr lang="fa-IR" altLang="en-US" dirty="0" smtClean="0"/>
              <a:t>هدف پژوهش چیست.</a:t>
            </a:r>
          </a:p>
          <a:p>
            <a:pPr algn="r" rtl="1" eaLnBrk="1" hangingPunct="1"/>
            <a:r>
              <a:rPr lang="fa-IR" altLang="en-US" dirty="0" smtClean="0"/>
              <a:t>داوطلبانه و اختیاری بودن شرکت در مطالعه</a:t>
            </a:r>
          </a:p>
          <a:p>
            <a:pPr algn="r" rtl="1" eaLnBrk="1" hangingPunct="1"/>
            <a:r>
              <a:rPr lang="fa-IR" altLang="en-US" dirty="0" smtClean="0"/>
              <a:t>آلترناتیو شرکت در پژوهش چیست.</a:t>
            </a:r>
          </a:p>
          <a:p>
            <a:pPr lvl="1" algn="r" rtl="1" eaLnBrk="1" hangingPunct="1">
              <a:buFont typeface="Wingdings" panose="05000000000000000000" pitchFamily="2" charset="2"/>
              <a:buNone/>
            </a:pPr>
            <a:endParaRPr lang="fa-IR" altLang="en-US" dirty="0" smtClean="0"/>
          </a:p>
          <a:p>
            <a:pPr lvl="1" algn="r" rtl="1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88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 eaLnBrk="1" hangingPunct="1"/>
            <a:r>
              <a:rPr lang="fa-IR" altLang="en-US" sz="3200" dirty="0">
                <a:solidFill>
                  <a:srgbClr val="FF0000"/>
                </a:solidFill>
              </a:rPr>
              <a:t>آگاهی: چه اطلاعاتی باید ارائه شود؟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r" rtl="1" eaLnBrk="1" hangingPunct="1">
              <a:buFont typeface="Wingdings" panose="05000000000000000000" pitchFamily="2" charset="2"/>
              <a:buNone/>
            </a:pPr>
            <a:endParaRPr lang="fa-IR" altLang="en-US" dirty="0" smtClean="0"/>
          </a:p>
          <a:p>
            <a:pPr algn="r" rtl="1" eaLnBrk="1" hangingPunct="1"/>
            <a:r>
              <a:rPr lang="fa-IR" altLang="en-US" dirty="0" smtClean="0"/>
              <a:t>پژوهش شامل چه نوع مداخله یا مداخلاتی است و نحوه همکاری وی به چه صورت خواهد بود.</a:t>
            </a:r>
          </a:p>
          <a:p>
            <a:pPr lvl="1" algn="r" rtl="1" eaLnBrk="1" hangingPunct="1"/>
            <a:r>
              <a:rPr lang="fa-IR" altLang="en-US" dirty="0" smtClean="0"/>
              <a:t>طول دوره</a:t>
            </a:r>
          </a:p>
          <a:p>
            <a:pPr lvl="1" algn="r" rtl="1" eaLnBrk="1" hangingPunct="1"/>
            <a:r>
              <a:rPr lang="fa-IR" altLang="en-US" dirty="0" smtClean="0"/>
              <a:t>مداخلات</a:t>
            </a:r>
          </a:p>
          <a:p>
            <a:pPr lvl="1" algn="r" rtl="1" eaLnBrk="1" hangingPunct="1"/>
            <a:r>
              <a:rPr lang="fa-IR" altLang="en-US" sz="3200" dirty="0"/>
              <a:t>تستها</a:t>
            </a:r>
          </a:p>
          <a:p>
            <a:pPr lvl="1" algn="r" rtl="1" eaLnBrk="1" hangingPunct="1"/>
            <a:r>
              <a:rPr lang="fa-IR" altLang="en-US" sz="3200" dirty="0"/>
              <a:t>میزان وقتی که در هر نوبت باید صرف کنند</a:t>
            </a:r>
          </a:p>
          <a:p>
            <a:pPr lvl="1" algn="r" rtl="1" eaLnBrk="1" hangingPunct="1"/>
            <a:r>
              <a:rPr lang="fa-IR" altLang="en-US" sz="3200" dirty="0"/>
              <a:t>تعداد مراجعات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125185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 eaLnBrk="1" hangingPunct="1"/>
            <a:r>
              <a:rPr lang="fa-IR" altLang="en-US" sz="3200" dirty="0">
                <a:solidFill>
                  <a:srgbClr val="FF0000"/>
                </a:solidFill>
              </a:rPr>
              <a:t>آگاهی: چه اطلاعاتی باید ارائه شود؟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altLang="en-US" dirty="0" smtClean="0"/>
              <a:t>شرکت در مطالعه چه فایده ای برای او دارد</a:t>
            </a:r>
          </a:p>
          <a:p>
            <a:pPr algn="r" rtl="1" eaLnBrk="1" hangingPunct="1"/>
            <a:r>
              <a:rPr lang="fa-IR" altLang="en-US" dirty="0" smtClean="0"/>
              <a:t>اگر فایده مستقیمی برای او ندارد لازم است تصریح شود.</a:t>
            </a:r>
          </a:p>
          <a:p>
            <a:pPr algn="r" rtl="1" eaLnBrk="1" hangingPunct="1"/>
            <a:r>
              <a:rPr lang="fa-IR" altLang="en-US" dirty="0" smtClean="0"/>
              <a:t>شرکت در مطالعه چه خطری دارد؟</a:t>
            </a:r>
          </a:p>
          <a:p>
            <a:pPr algn="r" rtl="1" eaLnBrk="1" hangingPunct="1"/>
            <a:r>
              <a:rPr lang="fa-IR" altLang="en-US" dirty="0" smtClean="0"/>
              <a:t>عوارض احتمالی چگونه تحت کنترل قرار می گیرد.</a:t>
            </a:r>
          </a:p>
          <a:p>
            <a:pPr algn="r" rtl="1"/>
            <a:r>
              <a:rPr lang="fa-IR" altLang="en-US" dirty="0" smtClean="0"/>
              <a:t>رازداری </a:t>
            </a:r>
          </a:p>
          <a:p>
            <a:pPr algn="r" rtl="1"/>
            <a:r>
              <a:rPr lang="fa-IR" altLang="en-US" dirty="0" smtClean="0"/>
              <a:t>محرمانگی اطلاعات </a:t>
            </a:r>
          </a:p>
          <a:p>
            <a:pPr algn="r" rtl="1"/>
            <a:r>
              <a:rPr lang="fa-IR" altLang="en-US" dirty="0" smtClean="0"/>
              <a:t>چه افرادی دسترسی به اطلاعات دارند</a:t>
            </a:r>
            <a:endParaRPr lang="en-US" altLang="en-US" dirty="0" smtClean="0"/>
          </a:p>
          <a:p>
            <a:pPr algn="r" rtl="1" eaLnBrk="1" hangingPunct="1"/>
            <a:endParaRPr lang="fa-IR" altLang="en-US" dirty="0" smtClean="0"/>
          </a:p>
          <a:p>
            <a:pPr lvl="1" algn="r" rtl="1" eaLnBrk="1" hangingPunct="1"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3292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 eaLnBrk="1" hangingPunct="1"/>
            <a:r>
              <a:rPr lang="fa-IR" altLang="en-US" sz="3200" dirty="0">
                <a:solidFill>
                  <a:srgbClr val="FF0000"/>
                </a:solidFill>
              </a:rPr>
              <a:t>آگاهی: چه اطلاعاتی باید ارائه شود؟</a:t>
            </a:r>
            <a:endParaRPr lang="en-US" altLang="en-US" sz="3200" dirty="0">
              <a:solidFill>
                <a:srgbClr val="FF0000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ar-SA" altLang="en-US" dirty="0" smtClean="0"/>
              <a:t>فرد يا افرادي که براي دانستن حقوق شرکت کنندگان, اطلاعات بيشتر و يا در موقع صدمه از مطالعه ميتواند با وي تماس بگيرد.</a:t>
            </a:r>
            <a:endParaRPr lang="fa-IR" altLang="en-US" dirty="0" smtClean="0"/>
          </a:p>
          <a:p>
            <a:pPr algn="r" rtl="1"/>
            <a:r>
              <a:rPr lang="fa-IR" altLang="en-US" dirty="0" smtClean="0"/>
              <a:t>میتواند</a:t>
            </a:r>
            <a:r>
              <a:rPr lang="ar-SA" altLang="en-US" dirty="0" smtClean="0"/>
              <a:t> هر زمان مايل بود از مطالعه خارج شود بدون آنکه مشمول پرداخت جريمه گردد و يا از خدمات درماني محروم شود</a:t>
            </a:r>
            <a:r>
              <a:rPr lang="ar-SA" altLang="en-US" dirty="0" smtClean="0"/>
              <a:t>.</a:t>
            </a:r>
            <a:endParaRPr lang="fa-I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084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/>
            <a:r>
              <a:rPr lang="fa-IR" altLang="en-US" dirty="0" smtClean="0">
                <a:solidFill>
                  <a:schemeClr val="tx1"/>
                </a:solidFill>
              </a:rPr>
              <a:t>در یک مطالعه بر روی شرکت کنندگان در کارآزماییهای بالینی 34 درصد شرکت کنندگان نمی دانستند که در یک پژوهش شرکت دارند. 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algn="r" rtl="1" eaLnBrk="1" hangingPunct="1"/>
            <a:r>
              <a:rPr lang="fa-IR" altLang="en-US" dirty="0" smtClean="0"/>
              <a:t> 75 درصد آنها نمی دانستند که آزاد بودند در مطالعه شرکت نکنند و همچنان تحت مراقبت پزشک خود بمانند. </a:t>
            </a:r>
            <a:endParaRPr lang="en-US" altLang="en-US" dirty="0" smtClean="0">
              <a:solidFill>
                <a:schemeClr val="tx1"/>
              </a:solidFill>
            </a:endParaRPr>
          </a:p>
          <a:p>
            <a:pPr algn="r" rtl="1" eaLnBrk="1" hangingPunct="1"/>
            <a:endParaRPr lang="en-US" altLang="en-US" dirty="0" smtClean="0"/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1666875" y="5843588"/>
            <a:ext cx="8643938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32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Blip>
                <a:blip r:embed="rId2"/>
              </a:buBlip>
              <a:defRPr kumimoji="1" sz="28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4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Asghari F, Ghalandarpoorattar SM. </a:t>
            </a:r>
            <a:r>
              <a:rPr kumimoji="0" lang="en-US" altLang="en-US" sz="1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Continuing review of ethics in clinical trials: a surveillance study in Iran.</a:t>
            </a:r>
            <a:r>
              <a:rPr kumimoji="0" lang="en-US" alt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 Med Ethics Hist Med. 2013 Sep 8;6:8.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898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rtl="1" eaLnBrk="1" hangingPunct="1"/>
            <a:r>
              <a:rPr lang="fa-IR" altLang="en-US" dirty="0" smtClean="0">
                <a:solidFill>
                  <a:srgbClr val="FF0000"/>
                </a:solidFill>
              </a:rPr>
              <a:t>فهم اطلاعات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r" rtl="1" eaLnBrk="1" hangingPunct="1"/>
            <a:r>
              <a:rPr lang="fa-IR" altLang="en-US" dirty="0" smtClean="0"/>
              <a:t>با زبان </a:t>
            </a:r>
            <a:r>
              <a:rPr lang="fa-IR" altLang="en-US" dirty="0" smtClean="0"/>
              <a:t>ساده و قابل فهم</a:t>
            </a:r>
          </a:p>
          <a:p>
            <a:pPr algn="r" rtl="1" eaLnBrk="1" hangingPunct="1"/>
            <a:r>
              <a:rPr lang="fa-IR" altLang="en-US" dirty="0" smtClean="0"/>
              <a:t>بدون استفاده از اصطلاحات تخصصی </a:t>
            </a:r>
          </a:p>
          <a:p>
            <a:pPr algn="r" rtl="1" eaLnBrk="1" hangingPunct="1"/>
            <a:r>
              <a:rPr lang="fa-IR" altLang="en-US" dirty="0" smtClean="0"/>
              <a:t>توضیح شفاهی اطلاعات</a:t>
            </a:r>
          </a:p>
          <a:p>
            <a:pPr algn="r" rtl="1" eaLnBrk="1" hangingPunct="1"/>
            <a:r>
              <a:rPr lang="fa-IR" altLang="en-US" dirty="0" smtClean="0"/>
              <a:t>دادن یک نسخه از اطلاعات مکتوب</a:t>
            </a:r>
          </a:p>
          <a:p>
            <a:pPr algn="r" rtl="1" eaLnBrk="1" hangingPunct="1"/>
            <a:r>
              <a:rPr lang="fa-IR" altLang="en-US" dirty="0" smtClean="0"/>
              <a:t>دادن امکان و فرصت سوال پرسیدن</a:t>
            </a:r>
            <a:endParaRPr lang="en-US" altLang="en-US" dirty="0" smtClean="0"/>
          </a:p>
        </p:txBody>
      </p:sp>
      <p:pic>
        <p:nvPicPr>
          <p:cNvPr id="26628" name="Picture 5" descr="clipbo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8288" y="1574801"/>
            <a:ext cx="2628900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706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266700" y="1968500"/>
            <a:ext cx="11049000" cy="4195764"/>
          </a:xfrm>
        </p:spPr>
        <p:txBody>
          <a:bodyPr/>
          <a:lstStyle/>
          <a:p>
            <a:pPr algn="just" rtl="1">
              <a:lnSpc>
                <a:spcPct val="150000"/>
              </a:lnSpc>
            </a:pPr>
            <a:r>
              <a:rPr lang="fa-IR" altLang="en-US" sz="3600" dirty="0" smtClean="0">
                <a:latin typeface="Yaqouti" pitchFamily="2" charset="2"/>
                <a:cs typeface="Yagut" panose="00000400000000000000" pitchFamily="2" charset="-78"/>
              </a:rPr>
              <a:t>عبارتست 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از توافق </a:t>
            </a:r>
            <a:r>
              <a:rPr lang="fa-IR" altLang="en-US" sz="36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آزادانه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(و ابطال پذ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ر ) فرد واجد </a:t>
            </a:r>
            <a:r>
              <a:rPr lang="fa-IR" altLang="en-US" sz="36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صلاح</a:t>
            </a:r>
            <a:r>
              <a:rPr lang="ar-SA" altLang="en-US" sz="36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ت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 (ب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مار) مبن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بر </a:t>
            </a:r>
            <a:r>
              <a:rPr lang="fa-IR" altLang="en-US" sz="36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مشارکت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در تصم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درمان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( 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ا تحق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قات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) بدنبال </a:t>
            </a:r>
            <a:r>
              <a:rPr lang="fa-IR" altLang="en-US" sz="36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آگاه</a:t>
            </a:r>
            <a:r>
              <a:rPr lang="ar-SA" altLang="en-US" sz="36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از ماه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ت ، هدف و الزامات آن با اعتقاد به تاث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ر ا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ن مشارکت در انتخاب موثرتر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ن و مف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دتر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ن روش درمان</a:t>
            </a:r>
            <a:r>
              <a:rPr lang="ar-SA" altLang="en-US" sz="36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600" dirty="0">
                <a:latin typeface="Yaqouti" pitchFamily="2" charset="2"/>
                <a:cs typeface="Yagut" panose="00000400000000000000" pitchFamily="2" charset="-78"/>
              </a:rPr>
              <a:t> .</a:t>
            </a:r>
            <a:endParaRPr lang="en-US" altLang="en-US" sz="3600" dirty="0"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774826" y="642938"/>
            <a:ext cx="806608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a-IR" altLang="en-US" sz="4400" dirty="0">
                <a:solidFill>
                  <a:srgbClr val="FF0000"/>
                </a:solidFill>
              </a:rPr>
              <a:t>تعر</a:t>
            </a:r>
            <a:r>
              <a:rPr lang="ar-SA" altLang="en-US" sz="4400" dirty="0">
                <a:solidFill>
                  <a:srgbClr val="FF0000"/>
                </a:solidFill>
              </a:rPr>
              <a:t>ي</a:t>
            </a:r>
            <a:r>
              <a:rPr lang="fa-IR" altLang="en-US" sz="4400" dirty="0">
                <a:solidFill>
                  <a:srgbClr val="FF0000"/>
                </a:solidFill>
              </a:rPr>
              <a:t>ف </a:t>
            </a:r>
            <a:r>
              <a:rPr lang="fa-IR" altLang="en-US" sz="4400" dirty="0" smtClean="0">
                <a:solidFill>
                  <a:srgbClr val="FF0000"/>
                </a:solidFill>
                <a:latin typeface="Yaqouti" pitchFamily="2" charset="2"/>
              </a:rPr>
              <a:t>رضا</a:t>
            </a:r>
            <a:r>
              <a:rPr lang="ar-SA" altLang="en-US" sz="4400" dirty="0" smtClean="0">
                <a:solidFill>
                  <a:srgbClr val="FF0000"/>
                </a:solidFill>
                <a:latin typeface="Yaqouti" pitchFamily="2" charset="2"/>
              </a:rPr>
              <a:t>ي</a:t>
            </a:r>
            <a:r>
              <a:rPr lang="fa-IR" altLang="en-US" sz="4400" dirty="0" smtClean="0">
                <a:solidFill>
                  <a:srgbClr val="FF0000"/>
                </a:solidFill>
                <a:latin typeface="Yaqouti" pitchFamily="2" charset="2"/>
              </a:rPr>
              <a:t>ت آگاهانه </a:t>
            </a:r>
            <a:r>
              <a:rPr lang="fa-IR" altLang="en-US" sz="4400" dirty="0" smtClean="0">
                <a:solidFill>
                  <a:srgbClr val="FF0000"/>
                </a:solidFill>
              </a:rPr>
              <a:t>:</a:t>
            </a:r>
            <a:endParaRPr lang="en-US" altLang="en-US" sz="4400" dirty="0">
              <a:solidFill>
                <a:srgbClr val="FF0000"/>
              </a:solidFill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079876" y="6308726"/>
            <a:ext cx="2087563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chemeClr val="tx2"/>
                </a:solidFill>
              </a:rPr>
              <a:t>Ehtics in primary Care , Jeremy Sugarman , 2000 , Mc Grow-Hill , P : 247</a:t>
            </a:r>
          </a:p>
        </p:txBody>
      </p:sp>
    </p:spTree>
    <p:extLst>
      <p:ext uri="{BB962C8B-B14F-4D97-AF65-F5344CB8AC3E}">
        <p14:creationId xmlns:p14="http://schemas.microsoft.com/office/powerpoint/2010/main" val="108959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rtl="1" eaLnBrk="1" hangingPunct="1"/>
            <a:r>
              <a:rPr lang="fa-IR" altLang="en-US" dirty="0" smtClean="0">
                <a:solidFill>
                  <a:srgbClr val="FF0000"/>
                </a:solidFill>
              </a:rPr>
              <a:t>آزادی</a:t>
            </a:r>
            <a:endParaRPr lang="en-US" altLang="en-US" dirty="0" smtClean="0">
              <a:solidFill>
                <a:srgbClr val="FF0000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9650" y="1700214"/>
            <a:ext cx="7696200" cy="4751387"/>
          </a:xfrm>
        </p:spPr>
        <p:txBody>
          <a:bodyPr/>
          <a:lstStyle/>
          <a:p>
            <a:pPr marL="0" indent="0" algn="r" rtl="1" eaLnBrk="1" hangingPunct="1">
              <a:buNone/>
            </a:pPr>
            <a:r>
              <a:rPr lang="fa-IR" altLang="en-US" dirty="0" smtClean="0"/>
              <a:t>اجتناب از </a:t>
            </a:r>
          </a:p>
          <a:p>
            <a:pPr lvl="1" algn="r" rtl="1" eaLnBrk="1" hangingPunct="1"/>
            <a:r>
              <a:rPr lang="fa-IR" altLang="en-US" dirty="0" smtClean="0"/>
              <a:t>فریب</a:t>
            </a:r>
          </a:p>
          <a:p>
            <a:pPr lvl="1" algn="r" rtl="1" eaLnBrk="1" hangingPunct="1"/>
            <a:r>
              <a:rPr lang="fa-IR" altLang="en-US" dirty="0" smtClean="0"/>
              <a:t>بیان وادار کننده</a:t>
            </a:r>
          </a:p>
          <a:p>
            <a:pPr lvl="1" algn="r" rtl="1" eaLnBrk="1" hangingPunct="1"/>
            <a:r>
              <a:rPr lang="fa-IR" altLang="en-US" dirty="0" smtClean="0"/>
              <a:t>ترساندن بیمار</a:t>
            </a:r>
          </a:p>
          <a:p>
            <a:pPr lvl="1" algn="r" rtl="1" eaLnBrk="1" hangingPunct="1"/>
            <a:r>
              <a:rPr lang="fa-IR" altLang="en-US" dirty="0" smtClean="0"/>
              <a:t>امیدهای غیر واقع گرایانه</a:t>
            </a:r>
          </a:p>
          <a:p>
            <a:pPr lvl="1" algn="r" rtl="1" eaLnBrk="1" hangingPunct="1"/>
            <a:r>
              <a:rPr lang="fa-IR" altLang="en-US" dirty="0" smtClean="0"/>
              <a:t>انگیزه های مالی اغوا کننده</a:t>
            </a:r>
          </a:p>
          <a:p>
            <a:pPr lvl="1" algn="r" rtl="1" eaLnBrk="1" hangingPunct="1"/>
            <a:endParaRPr lang="en-US" altLang="en-US" dirty="0" smtClean="0"/>
          </a:p>
        </p:txBody>
      </p:sp>
      <p:sp>
        <p:nvSpPr>
          <p:cNvPr id="27652" name="AutoShape 5" descr="The-Bribery-Act-Receives-Royal-Assent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32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Blip>
                <a:blip r:embed="rId2"/>
              </a:buBlip>
              <a:defRPr kumimoji="1" sz="28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4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3" name="AutoShape 7" descr="The-Bribery-Act-Receives-Royal-Assent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32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Blip>
                <a:blip r:embed="rId2"/>
              </a:buBlip>
              <a:defRPr kumimoji="1" sz="28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4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4" name="AutoShape 9" descr="The-Bribery-Act-Receives-Royal-Assent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32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Blip>
                <a:blip r:embed="rId2"/>
              </a:buBlip>
              <a:defRPr kumimoji="1" sz="28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4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5" name="AutoShape 11" descr="The-Bribery-Act-Receives-Royal-Assent"/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32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Blip>
                <a:blip r:embed="rId2"/>
              </a:buBlip>
              <a:defRPr kumimoji="1" sz="28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4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l"/>
              <a:defRPr kumimoji="1" sz="2000">
                <a:solidFill>
                  <a:srgbClr val="FFFFFF"/>
                </a:solidFill>
                <a:latin typeface="Tahoma" panose="020B0604030504040204" pitchFamily="34" charset="0"/>
                <a:cs typeface="B Nazanin" panose="00000400000000000000" pitchFamily="2" charset="-78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18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95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 eaLnBrk="1" hangingPunct="1"/>
            <a:r>
              <a:rPr lang="fa-IR" altLang="en-US" sz="3600" dirty="0" smtClean="0">
                <a:solidFill>
                  <a:srgbClr val="FF0000"/>
                </a:solidFill>
              </a:rPr>
              <a:t>ظرفیت تصمیم گیری</a:t>
            </a:r>
            <a:endParaRPr lang="en-US" alt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 eaLnBrk="1" hangingPunct="1">
              <a:buNone/>
            </a:pPr>
            <a:r>
              <a:rPr lang="fa-IR" altLang="en-US" dirty="0" smtClean="0"/>
              <a:t>گروههای فاقد ظرفیت تصمیم گیری</a:t>
            </a:r>
          </a:p>
          <a:p>
            <a:pPr lvl="1" algn="r" rtl="1" eaLnBrk="1" hangingPunct="1"/>
            <a:r>
              <a:rPr lang="fa-IR" altLang="en-US" dirty="0" smtClean="0"/>
              <a:t>کودکان</a:t>
            </a:r>
          </a:p>
          <a:p>
            <a:pPr lvl="1" algn="r" rtl="1" eaLnBrk="1" hangingPunct="1"/>
            <a:r>
              <a:rPr lang="fa-IR" altLang="en-US" dirty="0" smtClean="0"/>
              <a:t>زوال عقل</a:t>
            </a:r>
          </a:p>
          <a:p>
            <a:pPr lvl="1" algn="r" rtl="1" eaLnBrk="1" hangingPunct="1"/>
            <a:r>
              <a:rPr lang="fa-IR" altLang="en-US" dirty="0" smtClean="0"/>
              <a:t>اختلالات يادگيري</a:t>
            </a:r>
          </a:p>
          <a:p>
            <a:pPr lvl="1" algn="r" rtl="1" eaLnBrk="1" hangingPunct="1"/>
            <a:r>
              <a:rPr lang="fa-IR" altLang="en-US" dirty="0" smtClean="0"/>
              <a:t>مشكلات جدي رواني</a:t>
            </a:r>
          </a:p>
          <a:p>
            <a:pPr algn="r" rtl="1" eaLnBrk="1" hangingPunct="1">
              <a:buFont typeface="Wingdings" panose="05000000000000000000" pitchFamily="2" charset="2"/>
              <a:buNone/>
            </a:pPr>
            <a:r>
              <a:rPr lang="fa-IR" altLang="en-US" dirty="0" smtClean="0"/>
              <a:t>		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46802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fa-IR" altLang="en-US" sz="4000" dirty="0" smtClean="0">
                <a:solidFill>
                  <a:srgbClr val="FF0000"/>
                </a:solidFill>
              </a:rPr>
              <a:t>رضایت از افراد فاقد ظرفیت</a:t>
            </a:r>
            <a:endParaRPr lang="en-US" altLang="en-US" sz="4000" dirty="0" smtClean="0">
              <a:solidFill>
                <a:srgbClr val="FF0000"/>
              </a:solidFill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749300" y="1701800"/>
            <a:ext cx="11137900" cy="4751388"/>
          </a:xfrm>
        </p:spPr>
        <p:txBody>
          <a:bodyPr/>
          <a:lstStyle/>
          <a:p>
            <a:pPr algn="r" rtl="1" eaLnBrk="1" hangingPunct="1"/>
            <a:r>
              <a:rPr lang="fa-IR" altLang="en-US" dirty="0" smtClean="0"/>
              <a:t>ظرفیت تصمیم گیری وابسته به تصمیم است. </a:t>
            </a:r>
          </a:p>
          <a:p>
            <a:pPr algn="r" rtl="1" eaLnBrk="1" hangingPunct="1"/>
            <a:endParaRPr lang="fa-IR" altLang="en-US" sz="2000" dirty="0"/>
          </a:p>
          <a:p>
            <a:pPr algn="r" rtl="1" eaLnBrk="1" hangingPunct="1"/>
            <a:r>
              <a:rPr lang="fa-IR" altLang="en-US" dirty="0" smtClean="0"/>
              <a:t>ارزیابی ظرفیت تصمیم گیری باید توسط فردی مستقل از پژوهش انجام شود.</a:t>
            </a:r>
          </a:p>
          <a:p>
            <a:pPr algn="r" rtl="1" eaLnBrk="1" hangingPunct="1"/>
            <a:endParaRPr lang="fa-IR" altLang="en-US" sz="2000" dirty="0"/>
          </a:p>
          <a:p>
            <a:pPr algn="r" rtl="1" eaLnBrk="1" hangingPunct="1"/>
            <a:r>
              <a:rPr lang="fa-IR" altLang="en-US" dirty="0" smtClean="0"/>
              <a:t>رضایت از قیم فرد فاقد ظرفیت و موافقت ضمنی خود فرد </a:t>
            </a:r>
            <a:r>
              <a:rPr lang="en-US" altLang="en-US" dirty="0" smtClean="0"/>
              <a:t>Consent</a:t>
            </a:r>
            <a:r>
              <a:rPr lang="en-US" altLang="en-US" dirty="0" smtClean="0">
                <a:solidFill>
                  <a:srgbClr val="ED4213"/>
                </a:solidFill>
              </a:rPr>
              <a:t> + </a:t>
            </a:r>
            <a:r>
              <a:rPr lang="en-US" altLang="en-US" dirty="0" smtClean="0"/>
              <a:t>Assent</a:t>
            </a:r>
            <a:endParaRPr lang="fa-IR" altLang="en-US" dirty="0" smtClean="0"/>
          </a:p>
          <a:p>
            <a:pPr algn="r" rtl="1" eaLnBrk="1" hangingPunct="1"/>
            <a:endParaRPr lang="fa-IR" altLang="en-US" sz="2000" dirty="0"/>
          </a:p>
          <a:p>
            <a:pPr algn="r" rtl="1" eaLnBrk="1" hangingPunct="1"/>
            <a:r>
              <a:rPr lang="fa-IR" altLang="en-US" dirty="0" smtClean="0"/>
              <a:t>هر زمان در طول پژوهش فرد ظرفیت تصمیم گیری پیدا کرد باید از خود فرد رضایت گرفته شود.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3361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fa-IR" altLang="en-US" sz="3600" dirty="0">
                <a:solidFill>
                  <a:srgbClr val="FF0000"/>
                </a:solidFill>
              </a:rPr>
              <a:t>فرایند رضایت آگاهانه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00214"/>
            <a:ext cx="9194800" cy="4586287"/>
          </a:xfrm>
        </p:spPr>
        <p:txBody>
          <a:bodyPr/>
          <a:lstStyle/>
          <a:p>
            <a:pPr algn="r" rtl="1" eaLnBrk="1" hangingPunct="1"/>
            <a:r>
              <a:rPr lang="fa-IR" altLang="en-US" dirty="0" smtClean="0"/>
              <a:t>دادن اطلاعات </a:t>
            </a:r>
            <a:r>
              <a:rPr lang="fa-IR" altLang="en-US" u="sng" dirty="0" smtClean="0"/>
              <a:t>مکتوب</a:t>
            </a:r>
            <a:r>
              <a:rPr lang="fa-IR" altLang="en-US" dirty="0" smtClean="0"/>
              <a:t> و توضیح </a:t>
            </a:r>
            <a:r>
              <a:rPr lang="fa-IR" altLang="en-US" u="sng" dirty="0" smtClean="0"/>
              <a:t>شفاهی</a:t>
            </a:r>
            <a:r>
              <a:rPr lang="fa-IR" altLang="en-US" dirty="0" smtClean="0"/>
              <a:t> اطلاعات</a:t>
            </a:r>
          </a:p>
          <a:p>
            <a:pPr algn="r" rtl="1" eaLnBrk="1" hangingPunct="1"/>
            <a:r>
              <a:rPr lang="fa-IR" altLang="en-US" dirty="0" smtClean="0"/>
              <a:t>دادن فرصت کافی برای </a:t>
            </a:r>
            <a:r>
              <a:rPr lang="fa-IR" altLang="en-US" u="sng" dirty="0" smtClean="0"/>
              <a:t>پرسش</a:t>
            </a:r>
          </a:p>
          <a:p>
            <a:pPr algn="r" rtl="1" eaLnBrk="1" hangingPunct="1"/>
            <a:r>
              <a:rPr lang="fa-IR" altLang="en-US" u="sng" dirty="0" smtClean="0"/>
              <a:t>فرصت</a:t>
            </a:r>
            <a:r>
              <a:rPr lang="fa-IR" altLang="en-US" dirty="0" smtClean="0"/>
              <a:t> تصمیم گیری</a:t>
            </a:r>
          </a:p>
          <a:p>
            <a:pPr algn="r" rtl="1" eaLnBrk="1" hangingPunct="1"/>
            <a:r>
              <a:rPr lang="fa-IR" altLang="en-US" u="sng" dirty="0" smtClean="0"/>
              <a:t>حق امتناع </a:t>
            </a:r>
            <a:r>
              <a:rPr lang="fa-IR" altLang="en-US" dirty="0" smtClean="0"/>
              <a:t>بدون محرومیت از مراقبت</a:t>
            </a:r>
          </a:p>
          <a:p>
            <a:pPr algn="r" rtl="1" eaLnBrk="1" hangingPunct="1"/>
            <a:r>
              <a:rPr lang="fa-IR" altLang="en-US" dirty="0" smtClean="0"/>
              <a:t>امضاء فرم</a:t>
            </a:r>
          </a:p>
          <a:p>
            <a:pPr algn="r" rtl="1" eaLnBrk="1" hangingPunct="1"/>
            <a:r>
              <a:rPr lang="fa-IR" altLang="en-US" dirty="0" smtClean="0"/>
              <a:t>ارائه اطلاعات جدید مرتبط با پژوهش در هر نوبت ملاقات</a:t>
            </a:r>
          </a:p>
        </p:txBody>
      </p:sp>
    </p:spTree>
    <p:extLst>
      <p:ext uri="{BB962C8B-B14F-4D97-AF65-F5344CB8AC3E}">
        <p14:creationId xmlns:p14="http://schemas.microsoft.com/office/powerpoint/2010/main" val="4207217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Public\Pictures\ensan-mahkum-be-azadist-Sartr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3158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>
              <a:defRPr/>
            </a:pPr>
            <a:r>
              <a:rPr lang="fa-IR" sz="3600" b="1" dirty="0" smtClean="0">
                <a:solidFill>
                  <a:srgbClr val="FF0000"/>
                </a:solidFill>
              </a:rPr>
              <a:t>اجزاء تشکیل دهنده رضایت 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10604500" cy="4051300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0" indent="0" algn="r" rtl="1"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Disclosure</a:t>
            </a:r>
            <a:r>
              <a:rPr lang="fa-IR" b="1" dirty="0" smtClean="0">
                <a:solidFill>
                  <a:srgbClr val="FF0000"/>
                </a:solidFill>
              </a:rPr>
              <a:t>: </a:t>
            </a:r>
            <a:r>
              <a:rPr lang="fa-IR" dirty="0" smtClean="0"/>
              <a:t>اطلاعات کافی در اختیار بیمار گذاشته شود</a:t>
            </a:r>
          </a:p>
          <a:p>
            <a:pPr marL="0" indent="0" algn="r" rtl="1">
              <a:buNone/>
              <a:defRPr/>
            </a:pPr>
            <a:endParaRPr lang="fa-IR" dirty="0" smtClean="0"/>
          </a:p>
          <a:p>
            <a:pPr marL="0" indent="0" algn="r" rtl="1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Capacitance</a:t>
            </a:r>
            <a:r>
              <a:rPr lang="fa-IR" b="1" dirty="0">
                <a:solidFill>
                  <a:srgbClr val="FF0000"/>
                </a:solidFill>
              </a:rPr>
              <a:t>: </a:t>
            </a:r>
            <a:r>
              <a:rPr lang="fa-IR" dirty="0" smtClean="0"/>
              <a:t>بیمار باید ظرفیت لازم برای دادن رضایت را داشته باشد. یعنی توانمندی کافی برای </a:t>
            </a:r>
            <a:r>
              <a:rPr lang="fa-IR" dirty="0" smtClean="0">
                <a:solidFill>
                  <a:srgbClr val="FF0000"/>
                </a:solidFill>
              </a:rPr>
              <a:t>درک اطلاعات </a:t>
            </a:r>
            <a:r>
              <a:rPr lang="fa-IR" dirty="0" smtClean="0"/>
              <a:t>داده شده و </a:t>
            </a:r>
            <a:r>
              <a:rPr lang="fa-IR" dirty="0" smtClean="0">
                <a:solidFill>
                  <a:srgbClr val="FF0000"/>
                </a:solidFill>
              </a:rPr>
              <a:t>تصمیم گیری </a:t>
            </a:r>
            <a:r>
              <a:rPr lang="fa-IR" dirty="0" smtClean="0"/>
              <a:t>در رابطه با اقدام تشخیصی یا درمانی پیشنهادی را داشته  باشد.</a:t>
            </a:r>
          </a:p>
          <a:p>
            <a:pPr marL="0" indent="0" algn="r" rtl="1">
              <a:buNone/>
              <a:defRPr/>
            </a:pPr>
            <a:endParaRPr lang="fa-IR" dirty="0" smtClean="0"/>
          </a:p>
          <a:p>
            <a:pPr marL="0" indent="0" algn="r" rtl="1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Voluntarism</a:t>
            </a:r>
            <a:r>
              <a:rPr lang="fa-IR" b="1" dirty="0">
                <a:solidFill>
                  <a:srgbClr val="FF0000"/>
                </a:solidFill>
              </a:rPr>
              <a:t>:</a:t>
            </a:r>
            <a:r>
              <a:rPr lang="fa-IR" dirty="0" smtClean="0"/>
              <a:t> تصمیم گیری باید آزادانه و داوطلبانه باشد.</a:t>
            </a:r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1"/>
          </p:nvPr>
        </p:nvSpPr>
        <p:spPr bwMode="auto">
          <a:xfrm>
            <a:off x="8077200" y="6278563"/>
            <a:ext cx="2133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rtl="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 algn="l" rtl="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 algn="l" rtl="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 algn="l" rtl="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 algn="l" rtl="0"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algn="ctr"/>
            <a:fld id="{49CF4A46-5FAD-48A7-A07A-F57961F7ABD4}" type="slidenum">
              <a:rPr lang="ar-SA" altLang="en-US">
                <a:solidFill>
                  <a:srgbClr val="FFFFFF"/>
                </a:solidFill>
              </a:rPr>
              <a:pPr algn="ctr"/>
              <a:t>4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61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solidFill>
                  <a:srgbClr val="FF0000"/>
                </a:solidFill>
              </a:rPr>
              <a:t>رضایت آگاهانه چیست؟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0800" y="1968500"/>
            <a:ext cx="3810000" cy="4157664"/>
          </a:xfrm>
        </p:spPr>
        <p:txBody>
          <a:bodyPr/>
          <a:lstStyle/>
          <a:p>
            <a:pPr algn="r" rtl="1"/>
            <a:r>
              <a:rPr lang="fa-IR" dirty="0" smtClean="0"/>
              <a:t>رضایت تنها هنگامی معتبر است که دربردارنده‌ی دو شرط </a:t>
            </a:r>
            <a:r>
              <a:rPr lang="fa-IR" b="1" dirty="0" smtClean="0">
                <a:solidFill>
                  <a:srgbClr val="FF0000"/>
                </a:solidFill>
              </a:rPr>
              <a:t>"آزادی" </a:t>
            </a:r>
            <a:r>
              <a:rPr lang="fa-IR" dirty="0" smtClean="0"/>
              <a:t>و </a:t>
            </a:r>
            <a:r>
              <a:rPr lang="fa-IR" b="1" dirty="0" smtClean="0">
                <a:solidFill>
                  <a:srgbClr val="FF0000"/>
                </a:solidFill>
              </a:rPr>
              <a:t>"آگاهی" </a:t>
            </a:r>
            <a:r>
              <a:rPr lang="fa-IR" dirty="0" smtClean="0"/>
              <a:t>باشد. </a:t>
            </a:r>
            <a:endParaRPr lang="en-US" dirty="0"/>
          </a:p>
        </p:txBody>
      </p:sp>
      <p:pic>
        <p:nvPicPr>
          <p:cNvPr id="1027" name="Picture 3" descr="C:\Users\12345\Desktop\Research Ethics\درسنامه\رضایت آگاهانه\LabRa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752600"/>
            <a:ext cx="5181600" cy="5308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9429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/>
          <a:lstStyle/>
          <a:p>
            <a:pPr algn="ctr"/>
            <a:r>
              <a:rPr lang="fa-IR" dirty="0" smtClean="0">
                <a:solidFill>
                  <a:srgbClr val="FF0000"/>
                </a:solidFill>
              </a:rPr>
              <a:t>محتوای رضایت آگاهانه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35100"/>
            <a:ext cx="11671300" cy="5422900"/>
          </a:xfrm>
        </p:spPr>
        <p:txBody>
          <a:bodyPr>
            <a:normAutofit fontScale="32500" lnSpcReduction="20000"/>
          </a:bodyPr>
          <a:lstStyle/>
          <a:p>
            <a:pPr algn="r" rtl="1"/>
            <a:r>
              <a:rPr lang="fa-IR" sz="7200" dirty="0"/>
              <a:t>معرفی پژوهش‌گر اصلی و سایر اعضای تیم مرتبط با آزمودنی</a:t>
            </a:r>
          </a:p>
          <a:p>
            <a:pPr algn="r" rtl="1"/>
            <a:r>
              <a:rPr lang="fa-IR" sz="7200" dirty="0"/>
              <a:t>عنوان پژوهش</a:t>
            </a:r>
          </a:p>
          <a:p>
            <a:pPr algn="r" rtl="1"/>
            <a:r>
              <a:rPr lang="fa-IR" sz="7200" dirty="0"/>
              <a:t>هدف با اهداف پژوهش به زبان قابل فهم برای آزمودنی عامی</a:t>
            </a:r>
          </a:p>
          <a:p>
            <a:pPr algn="r" rtl="1"/>
            <a:r>
              <a:rPr lang="fa-IR" sz="7200" dirty="0" smtClean="0"/>
              <a:t> </a:t>
            </a:r>
            <a:r>
              <a:rPr lang="fa-IR" sz="7200" dirty="0"/>
              <a:t>فرد در انتخاب شرکت در پژوهش کاملا آزاد است و در صورت نپذیرفتن از درمان‌های عادی محروم نخواهد شد.</a:t>
            </a:r>
          </a:p>
          <a:p>
            <a:pPr algn="r" rtl="1"/>
            <a:r>
              <a:rPr lang="fa-IR" sz="7200" dirty="0" smtClean="0"/>
              <a:t>هر </a:t>
            </a:r>
            <a:r>
              <a:rPr lang="fa-IR" sz="7200" dirty="0"/>
              <a:t>وقت که </a:t>
            </a:r>
            <a:r>
              <a:rPr lang="fa-IR" sz="7200" dirty="0" smtClean="0"/>
              <a:t>آزمودنی </a:t>
            </a:r>
            <a:r>
              <a:rPr lang="fa-IR" sz="7200" dirty="0" smtClean="0"/>
              <a:t>مایل </a:t>
            </a:r>
            <a:r>
              <a:rPr lang="fa-IR" sz="7200" dirty="0"/>
              <a:t>باشد می‌تواند از مطالعه خارج شود </a:t>
            </a:r>
            <a:r>
              <a:rPr lang="fa-IR" sz="7200" dirty="0" smtClean="0"/>
              <a:t>بدون </a:t>
            </a:r>
            <a:r>
              <a:rPr lang="fa-IR" sz="7200" dirty="0"/>
              <a:t>بازخواست یا پرداخت غرامت</a:t>
            </a:r>
          </a:p>
          <a:p>
            <a:pPr algn="r" rtl="1"/>
            <a:r>
              <a:rPr lang="fa-IR" sz="7200" dirty="0"/>
              <a:t>شرح دقیق مداخلاتی که قرار است انجام گیرند و توقعی که از آزمودنی وجود خواهد داشت</a:t>
            </a:r>
          </a:p>
          <a:p>
            <a:pPr algn="r" rtl="1"/>
            <a:r>
              <a:rPr lang="fa-IR" sz="7200" dirty="0"/>
              <a:t>شرح احتمال تخصیص به شاخه‌های کارآزمایی از جمله دارونما</a:t>
            </a:r>
          </a:p>
          <a:p>
            <a:pPr algn="r" rtl="1"/>
            <a:r>
              <a:rPr lang="fa-IR" sz="7200" dirty="0"/>
              <a:t>شرح فوائد و زیان‌ها و خطرهای محتمل برای آزمودنی </a:t>
            </a:r>
            <a:r>
              <a:rPr lang="fa-IR" sz="7200" dirty="0" smtClean="0"/>
              <a:t>( </a:t>
            </a:r>
            <a:r>
              <a:rPr lang="fa-IR" sz="7200" dirty="0"/>
              <a:t>پاسخ به تمامی نگرانی‌ها و سوال‌های آزمودنی)</a:t>
            </a:r>
          </a:p>
          <a:p>
            <a:pPr algn="r" rtl="1"/>
            <a:r>
              <a:rPr lang="fa-IR" sz="7200" dirty="0"/>
              <a:t>شرح روش‌های جایگزین (که در صورت عدم پذیرش شرکت در کارآزمایی همچنان در دسترس آزمودنی خواهد بود) با فوائد و زیان‌ها و خطرهای محتمل </a:t>
            </a:r>
          </a:p>
          <a:p>
            <a:pPr algn="r" rtl="1"/>
            <a:r>
              <a:rPr lang="fa-IR" sz="7200" dirty="0"/>
              <a:t>تصریح به رایگان بودن مداخله‌ی پژوهشی و نحوه‌ی جبران هزینه‌هایی که آزمودنی متحمل خواهد شد</a:t>
            </a:r>
          </a:p>
          <a:p>
            <a:pPr algn="r" rtl="1"/>
            <a:r>
              <a:rPr lang="fa-IR" sz="7200" dirty="0"/>
              <a:t>تضمین جبران تمامی خسارات احتمالی وارده</a:t>
            </a:r>
          </a:p>
          <a:p>
            <a:pPr algn="r" rtl="1"/>
            <a:r>
              <a:rPr lang="fa-IR" sz="7200" dirty="0"/>
              <a:t>معرفی فردی که در صورت پیش آمدن پرسش یا </a:t>
            </a:r>
            <a:r>
              <a:rPr lang="fa-IR" sz="7200" dirty="0" smtClean="0"/>
              <a:t>مشکل، </a:t>
            </a:r>
            <a:r>
              <a:rPr lang="fa-IR" sz="7200" dirty="0"/>
              <a:t>آزمودنی به او مراجعه کند با شماره‌ی تماسی که در شبانه روز قابل دسترسی باشد</a:t>
            </a:r>
          </a:p>
          <a:p>
            <a:pPr algn="r" rtl="1"/>
            <a:r>
              <a:rPr lang="fa-IR" sz="7200" dirty="0"/>
              <a:t>محلی برای گواهی آزمودنی مبنی بر درک کامل محتوای رضایت‌نامه و امضای آزمودنی، شاهد و پژوهش‌گر ارشد</a:t>
            </a:r>
          </a:p>
          <a:p>
            <a:pPr algn="r" rtl="1"/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1989524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457200"/>
            <a:ext cx="8382000" cy="1143000"/>
          </a:xfrm>
        </p:spPr>
        <p:txBody>
          <a:bodyPr>
            <a:normAutofit/>
          </a:bodyPr>
          <a:lstStyle/>
          <a:p>
            <a:pPr algn="r" rtl="1"/>
            <a:r>
              <a:rPr lang="ar-SA" sz="2400" b="1" dirty="0">
                <a:solidFill>
                  <a:srgbClr val="FF0000"/>
                </a:solidFill>
              </a:rPr>
              <a:t>مواردي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ar-SA" sz="2400" b="1" dirty="0">
                <a:solidFill>
                  <a:srgbClr val="FF0000"/>
                </a:solidFill>
              </a:rPr>
              <a:t>كه مي توان از اخذ رضايت آگاهانه چشم پوشي كرد</a:t>
            </a:r>
            <a:r>
              <a:rPr lang="fa-IR" sz="2400" b="1" dirty="0">
                <a:solidFill>
                  <a:srgbClr val="FF0000"/>
                </a:solidFill>
              </a:rPr>
              <a:t/>
            </a:r>
            <a:br>
              <a:rPr lang="fa-IR" sz="2400" b="1" dirty="0">
                <a:solidFill>
                  <a:srgbClr val="FF0000"/>
                </a:solidFill>
              </a:rPr>
            </a:b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600201"/>
            <a:ext cx="9944100" cy="4525963"/>
          </a:xfrm>
        </p:spPr>
        <p:txBody>
          <a:bodyPr/>
          <a:lstStyle/>
          <a:p>
            <a:pPr algn="r" rtl="1"/>
            <a:r>
              <a:rPr lang="fa-IR" dirty="0"/>
              <a:t>زمانی که اخذ رضایت از بیمارغیر ممکن است.</a:t>
            </a:r>
          </a:p>
          <a:p>
            <a:pPr algn="r" rtl="1"/>
            <a:r>
              <a:rPr lang="fa-IR" dirty="0"/>
              <a:t>مطالعاتی که تحت تاثیر شخص بیمار قرار ندارند.</a:t>
            </a:r>
          </a:p>
          <a:p>
            <a:pPr algn="r" rtl="1"/>
            <a:r>
              <a:rPr lang="fa-IR" dirty="0" smtClean="0"/>
              <a:t>مواردی </a:t>
            </a:r>
            <a:r>
              <a:rPr lang="fa-IR" dirty="0"/>
              <a:t>که نیاز به تصمیم گیری از سوی فرد جایگزین وجود دارد.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5019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martArt Placeholder 18439"/>
          <p:cNvGrpSpPr>
            <a:grpSpLocks noChangeAspect="1"/>
          </p:cNvGrpSpPr>
          <p:nvPr/>
        </p:nvGrpSpPr>
        <p:grpSpPr bwMode="auto">
          <a:xfrm>
            <a:off x="1847851" y="1484314"/>
            <a:ext cx="1800225" cy="954087"/>
            <a:chOff x="272" y="999"/>
            <a:chExt cx="864" cy="288"/>
          </a:xfrm>
        </p:grpSpPr>
      </p:grpSp>
      <p:sp>
        <p:nvSpPr>
          <p:cNvPr id="18456" name="_s1028"/>
          <p:cNvSpPr>
            <a:spLocks noChangeArrowheads="1"/>
          </p:cNvSpPr>
          <p:nvPr/>
        </p:nvSpPr>
        <p:spPr bwMode="auto">
          <a:xfrm>
            <a:off x="6600826" y="908050"/>
            <a:ext cx="1800225" cy="954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rtl="0"/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آزاد</a:t>
            </a:r>
            <a:r>
              <a:rPr lang="ar-SA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endParaRPr lang="en-US" altLang="en-US" sz="3200" b="1" dirty="0">
              <a:solidFill>
                <a:schemeClr val="bg1"/>
              </a:solidFill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8458" name="Line 26"/>
          <p:cNvSpPr>
            <a:spLocks noChangeShapeType="1"/>
          </p:cNvSpPr>
          <p:nvPr/>
        </p:nvSpPr>
        <p:spPr bwMode="auto">
          <a:xfrm>
            <a:off x="2782888" y="1862139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>
            <a:off x="4583113" y="1862139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>
            <a:off x="2782889" y="2582863"/>
            <a:ext cx="180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1" name="_s1028"/>
          <p:cNvSpPr>
            <a:spLocks noChangeArrowheads="1"/>
          </p:cNvSpPr>
          <p:nvPr/>
        </p:nvSpPr>
        <p:spPr bwMode="auto">
          <a:xfrm>
            <a:off x="2782889" y="3014664"/>
            <a:ext cx="1800225" cy="954087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rtl="0"/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آگاه</a:t>
            </a:r>
            <a:r>
              <a:rPr lang="ar-SA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endParaRPr lang="en-US" altLang="en-US" sz="3200" b="1" dirty="0">
              <a:solidFill>
                <a:schemeClr val="bg1"/>
              </a:solidFill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3648075" y="2582863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7535863" y="1843089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9336088" y="1843089"/>
            <a:ext cx="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>
            <a:off x="7535864" y="2563813"/>
            <a:ext cx="1800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6" name="_s1028"/>
          <p:cNvSpPr>
            <a:spLocks noChangeArrowheads="1"/>
          </p:cNvSpPr>
          <p:nvPr/>
        </p:nvSpPr>
        <p:spPr bwMode="auto">
          <a:xfrm>
            <a:off x="7535864" y="2995614"/>
            <a:ext cx="1800225" cy="954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rtl="0"/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رضا</a:t>
            </a:r>
            <a:r>
              <a:rPr lang="ar-SA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ت</a:t>
            </a:r>
            <a:endParaRPr lang="en-US" altLang="en-US" sz="3200" b="1" dirty="0">
              <a:solidFill>
                <a:schemeClr val="bg1"/>
              </a:solidFill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8401050" y="2563813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68" name="_s1028"/>
          <p:cNvSpPr>
            <a:spLocks noChangeArrowheads="1"/>
          </p:cNvSpPr>
          <p:nvPr/>
        </p:nvSpPr>
        <p:spPr bwMode="auto">
          <a:xfrm>
            <a:off x="3719514" y="925514"/>
            <a:ext cx="1800225" cy="954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rtl="0"/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انتقال</a:t>
            </a:r>
            <a:endParaRPr lang="en-US" altLang="en-US" sz="3200" b="1" dirty="0">
              <a:solidFill>
                <a:schemeClr val="bg1"/>
              </a:solidFill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8469" name="_s1028"/>
          <p:cNvSpPr>
            <a:spLocks noChangeArrowheads="1"/>
          </p:cNvSpPr>
          <p:nvPr/>
        </p:nvSpPr>
        <p:spPr bwMode="auto">
          <a:xfrm>
            <a:off x="8472489" y="908050"/>
            <a:ext cx="1800225" cy="954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rtl="0"/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صلاح</a:t>
            </a:r>
            <a:r>
              <a:rPr lang="ar-SA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ت</a:t>
            </a:r>
            <a:endParaRPr lang="en-US" altLang="en-US" sz="3200" b="1" dirty="0">
              <a:solidFill>
                <a:schemeClr val="bg1"/>
              </a:solidFill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>
            <a:off x="3648075" y="3949701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>
            <a:off x="8401050" y="3949701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>
            <a:off x="3648076" y="4525963"/>
            <a:ext cx="4752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>
            <a:off x="5951538" y="4525964"/>
            <a:ext cx="0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74" name="_s1028"/>
          <p:cNvSpPr>
            <a:spLocks noChangeArrowheads="1"/>
          </p:cNvSpPr>
          <p:nvPr/>
        </p:nvSpPr>
        <p:spPr bwMode="auto">
          <a:xfrm>
            <a:off x="5087939" y="5030789"/>
            <a:ext cx="1800225" cy="9540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rtl="0"/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مشارکت</a:t>
            </a:r>
            <a:endParaRPr lang="en-US" altLang="en-US" sz="3200" b="1" dirty="0">
              <a:solidFill>
                <a:schemeClr val="bg1"/>
              </a:solidFill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8475" name="_s1028"/>
          <p:cNvSpPr>
            <a:spLocks noChangeArrowheads="1"/>
          </p:cNvSpPr>
          <p:nvPr/>
        </p:nvSpPr>
        <p:spPr bwMode="auto">
          <a:xfrm>
            <a:off x="1847851" y="908050"/>
            <a:ext cx="1800225" cy="9540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 rtl="0"/>
            <a:r>
              <a:rPr lang="fa-IR" altLang="en-US" sz="3200" b="1" dirty="0">
                <a:solidFill>
                  <a:schemeClr val="bg1"/>
                </a:solidFill>
                <a:latin typeface="Yaqouti" pitchFamily="2" charset="2"/>
                <a:cs typeface="Yagut" panose="00000400000000000000" pitchFamily="2" charset="-78"/>
              </a:rPr>
              <a:t>اطلاعات</a:t>
            </a:r>
            <a:endParaRPr lang="en-US" altLang="en-US" sz="3200" b="1" dirty="0">
              <a:solidFill>
                <a:schemeClr val="bg1"/>
              </a:solidFill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8478" name="Rectangle 46"/>
          <p:cNvSpPr>
            <a:spLocks noChangeArrowheads="1"/>
          </p:cNvSpPr>
          <p:nvPr/>
        </p:nvSpPr>
        <p:spPr bwMode="auto">
          <a:xfrm>
            <a:off x="4079876" y="6308726"/>
            <a:ext cx="2087563" cy="36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>
                <a:solidFill>
                  <a:schemeClr val="tx2"/>
                </a:solidFill>
              </a:rPr>
              <a:t>Ehtics in primary Care , Jeremy Sugarman , 2000 , Mc Grow-Hill , P : 247</a:t>
            </a:r>
          </a:p>
        </p:txBody>
      </p:sp>
    </p:spTree>
    <p:extLst>
      <p:ext uri="{BB962C8B-B14F-4D97-AF65-F5344CB8AC3E}">
        <p14:creationId xmlns:p14="http://schemas.microsoft.com/office/powerpoint/2010/main" val="646692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1992313" y="2205038"/>
            <a:ext cx="8229600" cy="3384550"/>
          </a:xfrm>
        </p:spPr>
        <p:txBody>
          <a:bodyPr>
            <a:normAutofit fontScale="90000"/>
          </a:bodyPr>
          <a:lstStyle/>
          <a:p>
            <a:pPr algn="r"/>
            <a:r>
              <a:rPr lang="fa-IR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الف ) تبب</a:t>
            </a:r>
            <a:r>
              <a:rPr lang="ar-SA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ن نقش و اهم</a:t>
            </a:r>
            <a:r>
              <a:rPr lang="ar-SA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ت خواست ب</a:t>
            </a:r>
            <a:r>
              <a:rPr lang="ar-SA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مار در تصم</a:t>
            </a:r>
            <a:r>
              <a:rPr lang="ar-SA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2800" dirty="0">
                <a:solidFill>
                  <a:schemeClr val="hlink"/>
                </a:solidFill>
                <a:latin typeface="Yaqouti" pitchFamily="2" charset="2"/>
                <a:cs typeface="Yagut" panose="00000400000000000000" pitchFamily="2" charset="-78"/>
              </a:rPr>
              <a:t> :</a:t>
            </a:r>
            <a: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24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استدلال : بس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ار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از ب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ماران نسبت به ا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ن حق خو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ش آگاه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ندارند.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/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عبارت پ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شنهاد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: 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	ما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لم با هم در مورد درمان تصم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کن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 .</a:t>
            </a:r>
            <a:b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</a:b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	خواست و تما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ل شما در تصم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م گ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ر</a:t>
            </a:r>
            <a:r>
              <a:rPr lang="ar-SA" altLang="en-US" sz="3200" dirty="0">
                <a:latin typeface="Yaqouti" pitchFamily="2" charset="2"/>
                <a:cs typeface="Yagut" panose="00000400000000000000" pitchFamily="2" charset="-78"/>
              </a:rPr>
              <a:t>ي</a:t>
            </a:r>
            <a:r>
              <a:rPr lang="fa-IR" altLang="en-US" sz="3200" dirty="0">
                <a:latin typeface="Yaqouti" pitchFamily="2" charset="2"/>
                <a:cs typeface="Yagut" panose="00000400000000000000" pitchFamily="2" charset="-78"/>
              </a:rPr>
              <a:t> من مهم است .</a:t>
            </a:r>
            <a:endParaRPr lang="en-US" altLang="en-US" sz="3200" dirty="0">
              <a:latin typeface="Yaqouti" pitchFamily="2" charset="2"/>
              <a:cs typeface="Yagut" panose="00000400000000000000" pitchFamily="2" charset="-78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221912" y="4760120"/>
            <a:ext cx="217488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2927351" y="765176"/>
            <a:ext cx="69135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عناصر</a:t>
            </a:r>
            <a:r>
              <a:rPr lang="fa-IR" altLang="en-US" sz="3600">
                <a:solidFill>
                  <a:schemeClr val="tx2"/>
                </a:solidFill>
                <a:cs typeface="Traffic Bold" panose="00000700000000000000" pitchFamily="2" charset="-78"/>
              </a:rPr>
              <a:t> 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آگاه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Traffic Bold" panose="00000700000000000000" pitchFamily="2" charset="-78"/>
              </a:rPr>
              <a:t> 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در</a:t>
            </a:r>
            <a:r>
              <a:rPr lang="fa-IR" altLang="en-US" sz="3600">
                <a:solidFill>
                  <a:schemeClr val="tx2"/>
                </a:solidFill>
                <a:cs typeface="Traffic Bold" panose="00000700000000000000" pitchFamily="2" charset="-78"/>
              </a:rPr>
              <a:t> 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رضا</a:t>
            </a:r>
            <a:r>
              <a:rPr lang="ar-SA" altLang="en-US" sz="3600">
                <a:solidFill>
                  <a:schemeClr val="tx2"/>
                </a:solidFill>
                <a:cs typeface="B Jadid" panose="00000700000000000000" pitchFamily="2" charset="-78"/>
              </a:rPr>
              <a:t>ي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ت</a:t>
            </a:r>
            <a:r>
              <a:rPr lang="fa-IR" altLang="en-US" sz="3600">
                <a:solidFill>
                  <a:schemeClr val="tx2"/>
                </a:solidFill>
                <a:cs typeface="Traffic Bold" panose="00000700000000000000" pitchFamily="2" charset="-78"/>
              </a:rPr>
              <a:t> </a:t>
            </a:r>
            <a:r>
              <a:rPr lang="fa-IR" altLang="en-US" sz="3600">
                <a:solidFill>
                  <a:schemeClr val="tx2"/>
                </a:solidFill>
                <a:cs typeface="B Jadid" panose="00000700000000000000" pitchFamily="2" charset="-78"/>
              </a:rPr>
              <a:t>آگاهانه</a:t>
            </a:r>
            <a:r>
              <a:rPr lang="fa-IR" altLang="en-US" sz="3600">
                <a:solidFill>
                  <a:schemeClr val="tx2"/>
                </a:solidFill>
                <a:cs typeface="Traffic Bold" panose="00000700000000000000" pitchFamily="2" charset="-78"/>
              </a:rPr>
              <a:t> :</a:t>
            </a:r>
            <a:br>
              <a:rPr lang="fa-IR" altLang="en-US" sz="3600">
                <a:solidFill>
                  <a:schemeClr val="tx2"/>
                </a:solidFill>
                <a:cs typeface="Traffic Bold" panose="00000700000000000000" pitchFamily="2" charset="-78"/>
              </a:rPr>
            </a:br>
            <a:endParaRPr lang="en-US" altLang="en-US" sz="3600">
              <a:solidFill>
                <a:schemeClr val="tx2"/>
              </a:solidFill>
              <a:cs typeface="Traffic Bold" panose="00000700000000000000" pitchFamily="2" charset="-78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0221913" y="5208588"/>
            <a:ext cx="217487" cy="215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71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1636</Words>
  <Application>Microsoft Office PowerPoint</Application>
  <PresentationFormat>Widescreen</PresentationFormat>
  <Paragraphs>166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9" baseType="lpstr">
      <vt:lpstr>Arial</vt:lpstr>
      <vt:lpstr>B Jadid</vt:lpstr>
      <vt:lpstr>B Zar</vt:lpstr>
      <vt:lpstr>Calibri</vt:lpstr>
      <vt:lpstr>Calibri Light</vt:lpstr>
      <vt:lpstr>Century Schoolbook</vt:lpstr>
      <vt:lpstr>Garamond</vt:lpstr>
      <vt:lpstr>Nasim</vt:lpstr>
      <vt:lpstr>Times New Roman</vt:lpstr>
      <vt:lpstr>Titr</vt:lpstr>
      <vt:lpstr>Traffic Bold</vt:lpstr>
      <vt:lpstr>Wingdings</vt:lpstr>
      <vt:lpstr>Yagut</vt:lpstr>
      <vt:lpstr>Yaqouti</vt:lpstr>
      <vt:lpstr>Office Theme</vt:lpstr>
      <vt:lpstr>رضایتمندی آگاهانه Informed Consent </vt:lpstr>
      <vt:lpstr>رضایت آگاهانه چیست؟</vt:lpstr>
      <vt:lpstr>عبارتست از توافق آزادانه (و ابطال پذير ) فرد واجد صلاحيت  (بيمار) مبني بر مشارکت در تصميم گيري درماني ( يا تحقيقاتي) بدنبال آگاهي از ماهيت ، هدف و الزامات آن با اعتقاد به تاثير اين مشارکت در انتخاب موثرترين و مفيدترين روش درماني .</vt:lpstr>
      <vt:lpstr>اجزاء تشکیل دهنده رضایت </vt:lpstr>
      <vt:lpstr>رضایت آگاهانه چیست؟</vt:lpstr>
      <vt:lpstr>محتوای رضایت آگاهانه</vt:lpstr>
      <vt:lpstr>مواردي كه مي توان از اخذ رضايت آگاهانه چشم پوشي كرد </vt:lpstr>
      <vt:lpstr>PowerPoint Presentation</vt:lpstr>
      <vt:lpstr>الف ) تببين نقش و اهميت خواست بيمار در تصميم گيري :   استدلال : بسياري از بيماران نسبت به اين حق خويش آگاهي ندارند.  عبارت پيشنهادي :   مايلم با هم در مورد درمان تصميم گيري کنيم .  خواست و تمايل شما در تصميم گيري من مهم است .</vt:lpstr>
      <vt:lpstr> ب ) تشريح وضعيت موجود و ماهيت تصميمي که بايد گرفته شود .  استدلال : روشن کردن وضعيت به پزشک کمک مي کند با بيمار در مورد تصميمات درماني همفکري کند .  عبارت پيشنهادي :   اين وضعيتي است که بايد در آن مورد تصميم گيري کنيم .  مشکل فعلي اينست که بايد در آن مورد تصميم گيري کنيم .</vt:lpstr>
      <vt:lpstr>ج ) گفتگو در خصوص درمان هاي ممکن:  استدلال : معمولا تصميم گيري از ميان چند گزينه مطرح بوده و معمولا بيمار آگاهي نسبت به اين گزينه ها ندارد.  عبارت پيشنهادي :   ما مي توانيد درمان جديد را شروع کنيد يا  درمان فعلي را ادامه دهيد . </vt:lpstr>
      <vt:lpstr> د ) تشريح منافع و مضار بالقوه هر کدام از درمان هاي مطرح با توجه به باورهاي بيمار :  استدلال : معمولا پزشک در بيان خود نقاط قوت يکي از روشها و نقاط ضعف ساير روشها را بيان مي کند بدون اينکه ديد جامعي از نقاط ضعف روش مد نظر خود و نقاط قوت ساير روشها را ارائه دهد .  عبارت پيشنهادي :     گرچه درمان جديد گران تر است اما در عوض شما روزي يکبار از آن استفاده مي کنيد .     گرچه اسکرين کانسر کولون با  آزمايش مدفوع راحت تر و ارزان تر است ولي سيگموئيدوسکوپي مطمئن تر مي باشد .</vt:lpstr>
      <vt:lpstr>PowerPoint Presentation</vt:lpstr>
      <vt:lpstr>و ) ارزيابي و درک و انتقال مفاهيم :  استدلال : مسير اصلي در جهت تصميم گيري درک اطلاعات ارائه شده به بيمار است و بدون آن بيمار از اين اطلاعات طرح شده سودي نمي برد .   عبارت پيشنهادي :        فهميديد مطلب چيست .          متوجه عرايض من شده ايد .</vt:lpstr>
      <vt:lpstr>PowerPoint Presentation</vt:lpstr>
      <vt:lpstr>الف ) آزادي : عوامل مخدوش کننده شامل :   1- عوامل داخلي : درد ، اضطراب ، تمايل به مورد تقدير واقع شدن ، حس احترام  و قدر شناسي به پزشک ، ذهنيت نادرست نسبت به امکان مداخله در تصميم گيري ، ...             (تعويق تصميم گيري اصلي به پس از کنترل درد )</vt:lpstr>
      <vt:lpstr>PowerPoint Presentation</vt:lpstr>
      <vt:lpstr>ب) ظرفيت (صلاحيت) : Capacity</vt:lpstr>
      <vt:lpstr>مشارکت</vt:lpstr>
      <vt:lpstr> مشارکت در رضايت آگاهانه به صورت يک ارتباط متقابل است نه يک تشريفات و تبادل اطلاعات و گفتگو ها در آن زائيده تعهدي است که درمانگر جهت تقويت حس مشارکت بيمار در تصميم گيري درماني حس مي کند .</vt:lpstr>
      <vt:lpstr>در غالب نوشته ها رضايت آگاهانه معادل مشارکت در تصميم گيري در نظر کرفته مي شود .</vt:lpstr>
      <vt:lpstr>هدف از رضایت آگاهانه</vt:lpstr>
      <vt:lpstr>تفاوت رضایت درمانی با پژوهشی</vt:lpstr>
      <vt:lpstr>آگاهی: چه اطلاعاتی باید ارائه شود؟</vt:lpstr>
      <vt:lpstr>آگاهی: چه اطلاعاتی باید ارائه شود؟</vt:lpstr>
      <vt:lpstr>آگاهی: چه اطلاعاتی باید ارائه شود؟</vt:lpstr>
      <vt:lpstr>آگاهی: چه اطلاعاتی باید ارائه شود؟</vt:lpstr>
      <vt:lpstr>PowerPoint Presentation</vt:lpstr>
      <vt:lpstr>فهم اطلاعات</vt:lpstr>
      <vt:lpstr>آزادی</vt:lpstr>
      <vt:lpstr>ظرفیت تصمیم گیری</vt:lpstr>
      <vt:lpstr>رضایت از افراد فاقد ظرفیت</vt:lpstr>
      <vt:lpstr>فرایند رضایت آگاهانه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رضایتمندی آگاهانه Informed Consent</dc:title>
  <dc:creator>seven</dc:creator>
  <cp:lastModifiedBy>seven</cp:lastModifiedBy>
  <cp:revision>17</cp:revision>
  <dcterms:created xsi:type="dcterms:W3CDTF">2016-08-25T18:32:28Z</dcterms:created>
  <dcterms:modified xsi:type="dcterms:W3CDTF">2016-08-26T07:05:41Z</dcterms:modified>
</cp:coreProperties>
</file>